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6"/>
  </p:sldMasterIdLst>
  <p:notesMasterIdLst>
    <p:notesMasterId r:id="rId23"/>
  </p:notesMasterIdLst>
  <p:handoutMasterIdLst>
    <p:handoutMasterId r:id="rId24"/>
  </p:handoutMasterIdLst>
  <p:sldIdLst>
    <p:sldId id="263" r:id="rId7"/>
    <p:sldId id="275" r:id="rId8"/>
    <p:sldId id="276" r:id="rId9"/>
    <p:sldId id="277" r:id="rId10"/>
    <p:sldId id="285" r:id="rId11"/>
    <p:sldId id="278" r:id="rId12"/>
    <p:sldId id="289" r:id="rId13"/>
    <p:sldId id="290" r:id="rId14"/>
    <p:sldId id="279" r:id="rId15"/>
    <p:sldId id="288" r:id="rId16"/>
    <p:sldId id="280" r:id="rId17"/>
    <p:sldId id="284" r:id="rId18"/>
    <p:sldId id="281" r:id="rId19"/>
    <p:sldId id="283" r:id="rId20"/>
    <p:sldId id="287" r:id="rId21"/>
    <p:sldId id="28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166F82-FF9B-432F-B98B-957FA919EB78}">
          <p14:sldIdLst>
            <p14:sldId id="263"/>
            <p14:sldId id="275"/>
            <p14:sldId id="276"/>
            <p14:sldId id="277"/>
            <p14:sldId id="285"/>
            <p14:sldId id="278"/>
            <p14:sldId id="289"/>
            <p14:sldId id="290"/>
            <p14:sldId id="279"/>
            <p14:sldId id="288"/>
            <p14:sldId id="280"/>
            <p14:sldId id="284"/>
            <p14:sldId id="281"/>
            <p14:sldId id="283"/>
            <p14:sldId id="287"/>
            <p14:sldId id="28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381"/>
    <a:srgbClr val="66CCFF"/>
    <a:srgbClr val="044380"/>
    <a:srgbClr val="04306C"/>
    <a:srgbClr val="1736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443" autoAdjust="0"/>
  </p:normalViewPr>
  <p:slideViewPr>
    <p:cSldViewPr snapToGrid="0">
      <p:cViewPr varScale="1">
        <p:scale>
          <a:sx n="39" d="100"/>
          <a:sy n="39" d="100"/>
        </p:scale>
        <p:origin x="2060" y="260"/>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Reid (NHS Forth Valley)" userId="S::julie.reid@forthvalley.nhs.scot::20d54a05-f2a0-4164-8b5f-d51708f89422" providerId="AD" clId="Web-{6BBDCBDF-B30A-E266-1709-8E2A7E22C7AD}"/>
    <pc:docChg chg="modSld">
      <pc:chgData name="Julie Reid (NHS Forth Valley)" userId="S::julie.reid@forthvalley.nhs.scot::20d54a05-f2a0-4164-8b5f-d51708f89422" providerId="AD" clId="Web-{6BBDCBDF-B30A-E266-1709-8E2A7E22C7AD}" dt="2024-07-31T15:07:42.996" v="29" actId="20577"/>
      <pc:docMkLst>
        <pc:docMk/>
      </pc:docMkLst>
      <pc:sldChg chg="modSp">
        <pc:chgData name="Julie Reid (NHS Forth Valley)" userId="S::julie.reid@forthvalley.nhs.scot::20d54a05-f2a0-4164-8b5f-d51708f89422" providerId="AD" clId="Web-{6BBDCBDF-B30A-E266-1709-8E2A7E22C7AD}" dt="2024-07-31T15:07:16.276" v="26" actId="20577"/>
        <pc:sldMkLst>
          <pc:docMk/>
          <pc:sldMk cId="271102108" sldId="276"/>
        </pc:sldMkLst>
      </pc:sldChg>
      <pc:sldChg chg="modSp">
        <pc:chgData name="Julie Reid (NHS Forth Valley)" userId="S::julie.reid@forthvalley.nhs.scot::20d54a05-f2a0-4164-8b5f-d51708f89422" providerId="AD" clId="Web-{6BBDCBDF-B30A-E266-1709-8E2A7E22C7AD}" dt="2024-07-31T15:07:42.996" v="29" actId="20577"/>
        <pc:sldMkLst>
          <pc:docMk/>
          <pc:sldMk cId="3974848187" sldId="290"/>
        </pc:sldMkLst>
      </pc:sldChg>
    </pc:docChg>
  </pc:docChgLst>
  <pc:docChgLst>
    <pc:chgData name="Kathleen Forsyth" userId="1f6c82b6-c0a9-4d41-8c70-e7e31fc88bb7" providerId="ADAL" clId="{2E44EDF5-B9E9-45EE-9B26-3372A8492F54}"/>
    <pc:docChg chg="modSld">
      <pc:chgData name="Kathleen Forsyth" userId="1f6c82b6-c0a9-4d41-8c70-e7e31fc88bb7" providerId="ADAL" clId="{2E44EDF5-B9E9-45EE-9B26-3372A8492F54}" dt="2025-08-28T09:51:44.020" v="23" actId="6549"/>
      <pc:docMkLst>
        <pc:docMk/>
      </pc:docMkLst>
      <pc:sldChg chg="modNotesTx">
        <pc:chgData name="Kathleen Forsyth" userId="1f6c82b6-c0a9-4d41-8c70-e7e31fc88bb7" providerId="ADAL" clId="{2E44EDF5-B9E9-45EE-9B26-3372A8492F54}" dt="2025-08-28T09:50:25.909" v="0" actId="6549"/>
        <pc:sldMkLst>
          <pc:docMk/>
          <pc:sldMk cId="1492520347" sldId="275"/>
        </pc:sldMkLst>
      </pc:sldChg>
      <pc:sldChg chg="modNotesTx">
        <pc:chgData name="Kathleen Forsyth" userId="1f6c82b6-c0a9-4d41-8c70-e7e31fc88bb7" providerId="ADAL" clId="{2E44EDF5-B9E9-45EE-9B26-3372A8492F54}" dt="2025-08-28T09:50:33.428" v="4" actId="6549"/>
        <pc:sldMkLst>
          <pc:docMk/>
          <pc:sldMk cId="271102108" sldId="276"/>
        </pc:sldMkLst>
      </pc:sldChg>
      <pc:sldChg chg="modNotesTx">
        <pc:chgData name="Kathleen Forsyth" userId="1f6c82b6-c0a9-4d41-8c70-e7e31fc88bb7" providerId="ADAL" clId="{2E44EDF5-B9E9-45EE-9B26-3372A8492F54}" dt="2025-08-28T09:50:41.374" v="8" actId="6549"/>
        <pc:sldMkLst>
          <pc:docMk/>
          <pc:sldMk cId="1561640410" sldId="277"/>
        </pc:sldMkLst>
      </pc:sldChg>
      <pc:sldChg chg="modNotesTx">
        <pc:chgData name="Kathleen Forsyth" userId="1f6c82b6-c0a9-4d41-8c70-e7e31fc88bb7" providerId="ADAL" clId="{2E44EDF5-B9E9-45EE-9B26-3372A8492F54}" dt="2025-08-28T09:50:52.965" v="12" actId="6549"/>
        <pc:sldMkLst>
          <pc:docMk/>
          <pc:sldMk cId="13864363" sldId="278"/>
        </pc:sldMkLst>
      </pc:sldChg>
      <pc:sldChg chg="modNotesTx">
        <pc:chgData name="Kathleen Forsyth" userId="1f6c82b6-c0a9-4d41-8c70-e7e31fc88bb7" providerId="ADAL" clId="{2E44EDF5-B9E9-45EE-9B26-3372A8492F54}" dt="2025-08-28T09:51:00.707" v="14" actId="6549"/>
        <pc:sldMkLst>
          <pc:docMk/>
          <pc:sldMk cId="2323008184" sldId="279"/>
        </pc:sldMkLst>
      </pc:sldChg>
      <pc:sldChg chg="modNotesTx">
        <pc:chgData name="Kathleen Forsyth" userId="1f6c82b6-c0a9-4d41-8c70-e7e31fc88bb7" providerId="ADAL" clId="{2E44EDF5-B9E9-45EE-9B26-3372A8492F54}" dt="2025-08-28T09:51:06.709" v="16" actId="6549"/>
        <pc:sldMkLst>
          <pc:docMk/>
          <pc:sldMk cId="352915315" sldId="280"/>
        </pc:sldMkLst>
      </pc:sldChg>
      <pc:sldChg chg="modNotesTx">
        <pc:chgData name="Kathleen Forsyth" userId="1f6c82b6-c0a9-4d41-8c70-e7e31fc88bb7" providerId="ADAL" clId="{2E44EDF5-B9E9-45EE-9B26-3372A8492F54}" dt="2025-08-28T09:51:30.602" v="22" actId="20577"/>
        <pc:sldMkLst>
          <pc:docMk/>
          <pc:sldMk cId="1003127255" sldId="281"/>
        </pc:sldMkLst>
      </pc:sldChg>
      <pc:sldChg chg="modNotesTx">
        <pc:chgData name="Kathleen Forsyth" userId="1f6c82b6-c0a9-4d41-8c70-e7e31fc88bb7" providerId="ADAL" clId="{2E44EDF5-B9E9-45EE-9B26-3372A8492F54}" dt="2025-08-28T09:51:18.267" v="20" actId="6549"/>
        <pc:sldMkLst>
          <pc:docMk/>
          <pc:sldMk cId="1705947712" sldId="283"/>
        </pc:sldMkLst>
      </pc:sldChg>
      <pc:sldChg chg="modNotesTx">
        <pc:chgData name="Kathleen Forsyth" userId="1f6c82b6-c0a9-4d41-8c70-e7e31fc88bb7" providerId="ADAL" clId="{2E44EDF5-B9E9-45EE-9B26-3372A8492F54}" dt="2025-08-28T09:50:50.162" v="11" actId="6549"/>
        <pc:sldMkLst>
          <pc:docMk/>
          <pc:sldMk cId="1309378171" sldId="285"/>
        </pc:sldMkLst>
      </pc:sldChg>
      <pc:sldChg chg="modNotesTx">
        <pc:chgData name="Kathleen Forsyth" userId="1f6c82b6-c0a9-4d41-8c70-e7e31fc88bb7" providerId="ADAL" clId="{2E44EDF5-B9E9-45EE-9B26-3372A8492F54}" dt="2025-08-28T09:51:20.892" v="21" actId="6549"/>
        <pc:sldMkLst>
          <pc:docMk/>
          <pc:sldMk cId="2030598897" sldId="287"/>
        </pc:sldMkLst>
      </pc:sldChg>
      <pc:sldChg chg="modNotesTx">
        <pc:chgData name="Kathleen Forsyth" userId="1f6c82b6-c0a9-4d41-8c70-e7e31fc88bb7" providerId="ADAL" clId="{2E44EDF5-B9E9-45EE-9B26-3372A8492F54}" dt="2025-08-28T09:51:44.020" v="23" actId="6549"/>
        <pc:sldMkLst>
          <pc:docMk/>
          <pc:sldMk cId="3974848187" sldId="29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6B4300-6313-8B46-9B26-2D67B697A504}" type="datetimeFigureOut">
              <a:rPr lang="en-US" smtClean="0"/>
              <a:t>8/28/2025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2723FB-6E99-2049-9D1F-B3601A988037}" type="slidenum">
              <a:rPr lang="en-US" smtClean="0"/>
              <a:t>‹#›</a:t>
            </a:fld>
            <a:endParaRPr lang="en-US"/>
          </a:p>
        </p:txBody>
      </p:sp>
    </p:spTree>
    <p:extLst>
      <p:ext uri="{BB962C8B-B14F-4D97-AF65-F5344CB8AC3E}">
        <p14:creationId xmlns:p14="http://schemas.microsoft.com/office/powerpoint/2010/main" val="3209090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95E21-ED61-4723-8E59-DA65B87E5788}" type="datetimeFigureOut">
              <a:rPr lang="en-GB" smtClean="0"/>
              <a:t>28/08/2025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87787-EE03-4DA0-BF53-C61A9A0194B7}" type="slidenum">
              <a:rPr lang="en-GB" smtClean="0"/>
              <a:t>‹#›</a:t>
            </a:fld>
            <a:endParaRPr lang="en-GB"/>
          </a:p>
        </p:txBody>
      </p:sp>
    </p:spTree>
    <p:extLst>
      <p:ext uri="{BB962C8B-B14F-4D97-AF65-F5344CB8AC3E}">
        <p14:creationId xmlns:p14="http://schemas.microsoft.com/office/powerpoint/2010/main" val="98845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ea typeface="Calibri" panose="020F0502020204030204"/>
              <a:cs typeface="Calibri" panose="020F0502020204030204"/>
            </a:endParaRPr>
          </a:p>
          <a:p>
            <a:endParaRPr lang="en-GB" dirty="0"/>
          </a:p>
          <a:p>
            <a:endParaRPr lang="en-GB" b="1" dirty="0"/>
          </a:p>
          <a:p>
            <a:endParaRPr lang="en-GB" b="1" dirty="0"/>
          </a:p>
          <a:p>
            <a:endParaRPr lang="en-GB" b="0" dirty="0"/>
          </a:p>
        </p:txBody>
      </p:sp>
      <p:sp>
        <p:nvSpPr>
          <p:cNvPr id="4" name="Slide Number Placeholder 3"/>
          <p:cNvSpPr>
            <a:spLocks noGrp="1"/>
          </p:cNvSpPr>
          <p:nvPr>
            <p:ph type="sldNum" sz="quarter" idx="5"/>
          </p:nvPr>
        </p:nvSpPr>
        <p:spPr/>
        <p:txBody>
          <a:bodyPr/>
          <a:lstStyle/>
          <a:p>
            <a:fld id="{50D87787-EE03-4DA0-BF53-C61A9A0194B7}" type="slidenum">
              <a:rPr lang="en-GB" smtClean="0"/>
              <a:t>1</a:t>
            </a:fld>
            <a:endParaRPr lang="en-GB"/>
          </a:p>
        </p:txBody>
      </p:sp>
    </p:spTree>
    <p:extLst>
      <p:ext uri="{BB962C8B-B14F-4D97-AF65-F5344CB8AC3E}">
        <p14:creationId xmlns:p14="http://schemas.microsoft.com/office/powerpoint/2010/main" val="2966367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D87787-EE03-4DA0-BF53-C61A9A0194B7}" type="slidenum">
              <a:rPr lang="en-GB" smtClean="0"/>
              <a:t>12</a:t>
            </a:fld>
            <a:endParaRPr lang="en-GB"/>
          </a:p>
        </p:txBody>
      </p:sp>
    </p:spTree>
    <p:extLst>
      <p:ext uri="{BB962C8B-B14F-4D97-AF65-F5344CB8AC3E}">
        <p14:creationId xmlns:p14="http://schemas.microsoft.com/office/powerpoint/2010/main" val="2248166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13</a:t>
            </a:fld>
            <a:endParaRPr lang="en-GB"/>
          </a:p>
        </p:txBody>
      </p:sp>
    </p:spTree>
    <p:extLst>
      <p:ext uri="{BB962C8B-B14F-4D97-AF65-F5344CB8AC3E}">
        <p14:creationId xmlns:p14="http://schemas.microsoft.com/office/powerpoint/2010/main" val="1519787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14</a:t>
            </a:fld>
            <a:endParaRPr lang="en-GB"/>
          </a:p>
        </p:txBody>
      </p:sp>
    </p:spTree>
    <p:extLst>
      <p:ext uri="{BB962C8B-B14F-4D97-AF65-F5344CB8AC3E}">
        <p14:creationId xmlns:p14="http://schemas.microsoft.com/office/powerpoint/2010/main" val="3002154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15</a:t>
            </a:fld>
            <a:endParaRPr lang="en-GB"/>
          </a:p>
        </p:txBody>
      </p:sp>
    </p:spTree>
    <p:extLst>
      <p:ext uri="{BB962C8B-B14F-4D97-AF65-F5344CB8AC3E}">
        <p14:creationId xmlns:p14="http://schemas.microsoft.com/office/powerpoint/2010/main" val="2188858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D87787-EE03-4DA0-BF53-C61A9A0194B7}" type="slidenum">
              <a:rPr lang="en-GB" smtClean="0"/>
              <a:t>2</a:t>
            </a:fld>
            <a:endParaRPr lang="en-GB"/>
          </a:p>
        </p:txBody>
      </p:sp>
    </p:spTree>
    <p:extLst>
      <p:ext uri="{BB962C8B-B14F-4D97-AF65-F5344CB8AC3E}">
        <p14:creationId xmlns:p14="http://schemas.microsoft.com/office/powerpoint/2010/main" val="2422983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3</a:t>
            </a:fld>
            <a:endParaRPr lang="en-GB"/>
          </a:p>
        </p:txBody>
      </p:sp>
    </p:spTree>
    <p:extLst>
      <p:ext uri="{BB962C8B-B14F-4D97-AF65-F5344CB8AC3E}">
        <p14:creationId xmlns:p14="http://schemas.microsoft.com/office/powerpoint/2010/main" val="1747135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4</a:t>
            </a:fld>
            <a:endParaRPr lang="en-GB"/>
          </a:p>
        </p:txBody>
      </p:sp>
    </p:spTree>
    <p:extLst>
      <p:ext uri="{BB962C8B-B14F-4D97-AF65-F5344CB8AC3E}">
        <p14:creationId xmlns:p14="http://schemas.microsoft.com/office/powerpoint/2010/main" val="396538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5</a:t>
            </a:fld>
            <a:endParaRPr lang="en-GB"/>
          </a:p>
        </p:txBody>
      </p:sp>
    </p:spTree>
    <p:extLst>
      <p:ext uri="{BB962C8B-B14F-4D97-AF65-F5344CB8AC3E}">
        <p14:creationId xmlns:p14="http://schemas.microsoft.com/office/powerpoint/2010/main" val="4253806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6</a:t>
            </a:fld>
            <a:endParaRPr lang="en-GB"/>
          </a:p>
        </p:txBody>
      </p:sp>
    </p:spTree>
    <p:extLst>
      <p:ext uri="{BB962C8B-B14F-4D97-AF65-F5344CB8AC3E}">
        <p14:creationId xmlns:p14="http://schemas.microsoft.com/office/powerpoint/2010/main" val="201045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8</a:t>
            </a:fld>
            <a:endParaRPr lang="en-GB"/>
          </a:p>
        </p:txBody>
      </p:sp>
    </p:spTree>
    <p:extLst>
      <p:ext uri="{BB962C8B-B14F-4D97-AF65-F5344CB8AC3E}">
        <p14:creationId xmlns:p14="http://schemas.microsoft.com/office/powerpoint/2010/main" val="951668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9</a:t>
            </a:fld>
            <a:endParaRPr lang="en-GB"/>
          </a:p>
        </p:txBody>
      </p:sp>
    </p:spTree>
    <p:extLst>
      <p:ext uri="{BB962C8B-B14F-4D97-AF65-F5344CB8AC3E}">
        <p14:creationId xmlns:p14="http://schemas.microsoft.com/office/powerpoint/2010/main" val="1295310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D87787-EE03-4DA0-BF53-C61A9A0194B7}" type="slidenum">
              <a:rPr lang="en-GB" smtClean="0"/>
              <a:t>11</a:t>
            </a:fld>
            <a:endParaRPr lang="en-GB"/>
          </a:p>
        </p:txBody>
      </p:sp>
    </p:spTree>
    <p:extLst>
      <p:ext uri="{BB962C8B-B14F-4D97-AF65-F5344CB8AC3E}">
        <p14:creationId xmlns:p14="http://schemas.microsoft.com/office/powerpoint/2010/main" val="328101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5D841-5E27-8143-AC1A-6F5C80A7AC8E}"/>
              </a:ext>
            </a:extLst>
          </p:cNvPr>
          <p:cNvSpPr/>
          <p:nvPr userDrawn="1"/>
        </p:nvSpPr>
        <p:spPr>
          <a:xfrm>
            <a:off x="-93670" y="129750"/>
            <a:ext cx="9237670" cy="1418004"/>
          </a:xfrm>
          <a:prstGeom prst="rect">
            <a:avLst/>
          </a:prstGeom>
          <a:solidFill>
            <a:srgbClr val="004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tanfull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9750"/>
            <a:ext cx="9144000" cy="1418004"/>
          </a:xfrm>
          <a:prstGeom prst="rect">
            <a:avLst/>
          </a:prstGeom>
        </p:spPr>
      </p:pic>
      <p:sp>
        <p:nvSpPr>
          <p:cNvPr id="3" name="Text Placeholder 2"/>
          <p:cNvSpPr>
            <a:spLocks noGrp="1"/>
          </p:cNvSpPr>
          <p:nvPr>
            <p:ph type="body" sz="quarter" idx="12" hasCustomPrompt="1"/>
          </p:nvPr>
        </p:nvSpPr>
        <p:spPr>
          <a:xfrm>
            <a:off x="1790947" y="944563"/>
            <a:ext cx="6992830" cy="603191"/>
          </a:xfrm>
        </p:spPr>
        <p:txBody>
          <a:bodyPr>
            <a:normAutofit/>
          </a:bodyPr>
          <a:lstStyle>
            <a:lvl1pPr marL="0" indent="0">
              <a:buNone/>
              <a:defRPr sz="2800">
                <a:solidFill>
                  <a:srgbClr val="66CCFF"/>
                </a:solidFill>
              </a:defRPr>
            </a:lvl1pPr>
            <a:lvl2pPr marL="457200" indent="0" algn="l">
              <a:buNone/>
              <a:defRPr>
                <a:solidFill>
                  <a:srgbClr val="66CCFF"/>
                </a:solidFill>
              </a:defRPr>
            </a:lvl2pPr>
          </a:lstStyle>
          <a:p>
            <a:pPr lvl="0"/>
            <a:r>
              <a:rPr lang="en-GB"/>
              <a:t>Second level</a:t>
            </a:r>
          </a:p>
        </p:txBody>
      </p:sp>
      <p:sp>
        <p:nvSpPr>
          <p:cNvPr id="2" name="Title 1">
            <a:extLst>
              <a:ext uri="{FF2B5EF4-FFF2-40B4-BE49-F238E27FC236}">
                <a16:creationId xmlns:a16="http://schemas.microsoft.com/office/drawing/2014/main" id="{26AD99CB-ED7F-4433-9C81-8B8684C749A3}"/>
              </a:ext>
            </a:extLst>
          </p:cNvPr>
          <p:cNvSpPr>
            <a:spLocks noGrp="1"/>
          </p:cNvSpPr>
          <p:nvPr>
            <p:ph type="title"/>
          </p:nvPr>
        </p:nvSpPr>
        <p:spPr>
          <a:xfrm>
            <a:off x="1790946" y="274638"/>
            <a:ext cx="6992830" cy="669925"/>
          </a:xfrm>
        </p:spPr>
        <p:txBody>
          <a:bodyPr>
            <a:noAutofit/>
          </a:bodyPr>
          <a:lstStyle>
            <a:lvl1pPr algn="l">
              <a:defRPr sz="3600">
                <a:solidFill>
                  <a:schemeClr val="bg1"/>
                </a:solidFill>
                <a:latin typeface="Source Sans Pro" panose="020B0503030403020204" pitchFamily="34" charset="0"/>
              </a:defRPr>
            </a:lvl1pPr>
          </a:lstStyle>
          <a:p>
            <a:r>
              <a:rPr lang="en-US"/>
              <a:t>Click to edit Master title style</a:t>
            </a:r>
            <a:endParaRPr lang="en-GB"/>
          </a:p>
        </p:txBody>
      </p:sp>
      <p:sp>
        <p:nvSpPr>
          <p:cNvPr id="4" name="Rectangle 3">
            <a:extLst>
              <a:ext uri="{FF2B5EF4-FFF2-40B4-BE49-F238E27FC236}">
                <a16:creationId xmlns:a16="http://schemas.microsoft.com/office/drawing/2014/main" id="{6B176809-0DF8-C04D-B597-D8A07F397E81}"/>
              </a:ext>
            </a:extLst>
          </p:cNvPr>
          <p:cNvSpPr/>
          <p:nvPr userDrawn="1"/>
        </p:nvSpPr>
        <p:spPr>
          <a:xfrm>
            <a:off x="1405054" y="129750"/>
            <a:ext cx="187340" cy="1418004"/>
          </a:xfrm>
          <a:prstGeom prst="rect">
            <a:avLst/>
          </a:prstGeom>
          <a:solidFill>
            <a:srgbClr val="004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EC2F8F1-E535-B648-99E9-C2A095F347F2}"/>
              </a:ext>
            </a:extLst>
          </p:cNvPr>
          <p:cNvSpPr/>
          <p:nvPr userDrawn="1"/>
        </p:nvSpPr>
        <p:spPr>
          <a:xfrm>
            <a:off x="1460235" y="274638"/>
            <a:ext cx="45719" cy="1125955"/>
          </a:xfrm>
          <a:prstGeom prst="rect">
            <a:avLst/>
          </a:prstGeom>
          <a:solidFill>
            <a:schemeClr val="bg1">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76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Rectangle 9"/>
          <p:cNvSpPr/>
          <p:nvPr userDrawn="1"/>
        </p:nvSpPr>
        <p:spPr>
          <a:xfrm>
            <a:off x="0" y="0"/>
            <a:ext cx="9144000" cy="46405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p:cNvSpPr/>
          <p:nvPr userDrawn="1"/>
        </p:nvSpPr>
        <p:spPr>
          <a:xfrm>
            <a:off x="0" y="6602568"/>
            <a:ext cx="9144000" cy="25543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p:cNvSpPr txBox="1"/>
          <p:nvPr userDrawn="1"/>
        </p:nvSpPr>
        <p:spPr>
          <a:xfrm>
            <a:off x="105829" y="13307"/>
            <a:ext cx="388309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66CCFF"/>
                </a:solidFill>
              </a:rPr>
              <a:t>NHS Education for Scotland</a:t>
            </a:r>
          </a:p>
        </p:txBody>
      </p:sp>
      <p:sp>
        <p:nvSpPr>
          <p:cNvPr id="3" name="Text Placeholder 2"/>
          <p:cNvSpPr>
            <a:spLocks noGrp="1"/>
          </p:cNvSpPr>
          <p:nvPr>
            <p:ph type="body" sz="quarter" idx="10"/>
          </p:nvPr>
        </p:nvSpPr>
        <p:spPr>
          <a:xfrm>
            <a:off x="765222" y="1798797"/>
            <a:ext cx="7684786" cy="4486261"/>
          </a:xfrm>
        </p:spPr>
        <p:txBody>
          <a:bodyPr/>
          <a:lstStyle>
            <a:lvl1pPr>
              <a:defRPr>
                <a:solidFill>
                  <a:schemeClr val="tx2">
                    <a:lumMod val="75000"/>
                  </a:schemeClr>
                </a:solidFill>
                <a:latin typeface="Source Sans Pro"/>
                <a:cs typeface="Source Sans Pro"/>
              </a:defRPr>
            </a:lvl1pPr>
            <a:lvl2pPr>
              <a:defRPr>
                <a:solidFill>
                  <a:schemeClr val="tx2">
                    <a:lumMod val="75000"/>
                  </a:schemeClr>
                </a:solidFill>
                <a:latin typeface="Source Sans Pro"/>
                <a:cs typeface="Source Sans Pro"/>
              </a:defRPr>
            </a:lvl2pPr>
            <a:lvl3pPr>
              <a:defRPr>
                <a:solidFill>
                  <a:schemeClr val="tx2">
                    <a:lumMod val="75000"/>
                  </a:schemeClr>
                </a:solidFill>
                <a:latin typeface="Source Sans Pro"/>
                <a:cs typeface="Source Sans Pro"/>
              </a:defRPr>
            </a:lvl3pPr>
            <a:lvl4pPr>
              <a:defRPr>
                <a:solidFill>
                  <a:schemeClr val="tx2">
                    <a:lumMod val="75000"/>
                  </a:schemeClr>
                </a:solidFill>
                <a:latin typeface="Source Sans Pro"/>
                <a:cs typeface="Source Sans Pro"/>
              </a:defRPr>
            </a:lvl4pPr>
            <a:lvl5pPr>
              <a:defRPr>
                <a:solidFill>
                  <a:schemeClr val="tx2">
                    <a:lumMod val="75000"/>
                  </a:schemeClr>
                </a:solidFill>
                <a:latin typeface="Source Sans Pro"/>
                <a:cs typeface="Source Sans Pro"/>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67780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Rectangle 9"/>
          <p:cNvSpPr/>
          <p:nvPr userDrawn="1"/>
        </p:nvSpPr>
        <p:spPr>
          <a:xfrm>
            <a:off x="0" y="0"/>
            <a:ext cx="9144000" cy="46405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p:cNvSpPr/>
          <p:nvPr userDrawn="1"/>
        </p:nvSpPr>
        <p:spPr>
          <a:xfrm>
            <a:off x="0" y="6602568"/>
            <a:ext cx="9144000" cy="25543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p:cNvSpPr txBox="1"/>
          <p:nvPr userDrawn="1"/>
        </p:nvSpPr>
        <p:spPr>
          <a:xfrm>
            <a:off x="105829" y="13307"/>
            <a:ext cx="388309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66CCFF"/>
                </a:solidFill>
              </a:rPr>
              <a:t>NHS Education for Scotland</a:t>
            </a:r>
          </a:p>
        </p:txBody>
      </p:sp>
      <p:sp>
        <p:nvSpPr>
          <p:cNvPr id="3" name="Text Placeholder 2"/>
          <p:cNvSpPr>
            <a:spLocks noGrp="1"/>
          </p:cNvSpPr>
          <p:nvPr>
            <p:ph type="body" sz="quarter" idx="10"/>
          </p:nvPr>
        </p:nvSpPr>
        <p:spPr>
          <a:xfrm>
            <a:off x="765222" y="1798797"/>
            <a:ext cx="3638877" cy="4486261"/>
          </a:xfrm>
        </p:spPr>
        <p:txBody>
          <a:bodyPr/>
          <a:lstStyle>
            <a:lvl1pPr>
              <a:defRPr>
                <a:solidFill>
                  <a:schemeClr val="tx2">
                    <a:lumMod val="75000"/>
                  </a:schemeClr>
                </a:solidFill>
                <a:latin typeface="Source Sans Pro"/>
                <a:cs typeface="Source Sans Pro"/>
              </a:defRPr>
            </a:lvl1pPr>
            <a:lvl2pPr>
              <a:defRPr>
                <a:solidFill>
                  <a:schemeClr val="tx2">
                    <a:lumMod val="75000"/>
                  </a:schemeClr>
                </a:solidFill>
                <a:latin typeface="Source Sans Pro"/>
                <a:cs typeface="Source Sans Pro"/>
              </a:defRPr>
            </a:lvl2pPr>
            <a:lvl3pPr>
              <a:defRPr>
                <a:solidFill>
                  <a:schemeClr val="tx2">
                    <a:lumMod val="75000"/>
                  </a:schemeClr>
                </a:solidFill>
                <a:latin typeface="Source Sans Pro"/>
                <a:cs typeface="Source Sans Pro"/>
              </a:defRPr>
            </a:lvl3pPr>
            <a:lvl4pPr>
              <a:defRPr>
                <a:solidFill>
                  <a:schemeClr val="tx2">
                    <a:lumMod val="75000"/>
                  </a:schemeClr>
                </a:solidFill>
                <a:latin typeface="Source Sans Pro"/>
                <a:cs typeface="Source Sans Pro"/>
              </a:defRPr>
            </a:lvl4pPr>
            <a:lvl5pPr>
              <a:defRPr>
                <a:solidFill>
                  <a:schemeClr val="tx2">
                    <a:lumMod val="75000"/>
                  </a:schemeClr>
                </a:solidFill>
                <a:latin typeface="Source Sans Pro"/>
                <a:cs typeface="Source Sans Pro"/>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3"/>
          <p:cNvSpPr>
            <a:spLocks noGrp="1"/>
          </p:cNvSpPr>
          <p:nvPr>
            <p:ph type="pic" sz="quarter" idx="12"/>
          </p:nvPr>
        </p:nvSpPr>
        <p:spPr>
          <a:xfrm>
            <a:off x="4551363" y="1798638"/>
            <a:ext cx="3898900" cy="4486275"/>
          </a:xfrm>
        </p:spPr>
        <p:txBody>
          <a:bodyPr/>
          <a:lstStyle>
            <a:lvl1pPr>
              <a:defRPr>
                <a:solidFill>
                  <a:srgbClr val="17375E"/>
                </a:solidFill>
              </a:defRPr>
            </a:lvl1pPr>
          </a:lstStyle>
          <a:p>
            <a:endParaRPr lang="en-US"/>
          </a:p>
        </p:txBody>
      </p:sp>
      <p:sp>
        <p:nvSpPr>
          <p:cNvPr id="9" name="Title 1">
            <a:extLst>
              <a:ext uri="{FF2B5EF4-FFF2-40B4-BE49-F238E27FC236}">
                <a16:creationId xmlns:a16="http://schemas.microsoft.com/office/drawing/2014/main" id="{F13DC992-BBD6-40BC-AB6C-C83759C6D811}"/>
              </a:ext>
            </a:extLst>
          </p:cNvPr>
          <p:cNvSpPr>
            <a:spLocks noGrp="1"/>
          </p:cNvSpPr>
          <p:nvPr>
            <p:ph type="title"/>
          </p:nvPr>
        </p:nvSpPr>
        <p:spPr>
          <a:xfrm>
            <a:off x="765222" y="944563"/>
            <a:ext cx="7684786" cy="692150"/>
          </a:xfrm>
        </p:spPr>
        <p:txBody>
          <a:bodyPr>
            <a:normAutofit/>
          </a:bodyPr>
          <a:lstStyle>
            <a:lvl1pPr algn="l">
              <a:defRPr sz="3600">
                <a:solidFill>
                  <a:srgbClr val="17365E"/>
                </a:solidFill>
                <a:latin typeface="Source Sans Pro" panose="020B0503030403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18878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0" y="0"/>
            <a:ext cx="9144000" cy="46405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p:cNvSpPr/>
          <p:nvPr userDrawn="1"/>
        </p:nvSpPr>
        <p:spPr>
          <a:xfrm>
            <a:off x="0" y="6602568"/>
            <a:ext cx="9144000" cy="25543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p:cNvSpPr txBox="1"/>
          <p:nvPr userDrawn="1"/>
        </p:nvSpPr>
        <p:spPr>
          <a:xfrm>
            <a:off x="105829" y="13307"/>
            <a:ext cx="388309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66CCFF"/>
                </a:solidFill>
              </a:rPr>
              <a:t>NHS Education for Scotland</a:t>
            </a:r>
          </a:p>
        </p:txBody>
      </p:sp>
      <p:sp>
        <p:nvSpPr>
          <p:cNvPr id="4" name="Chart Placeholder 3"/>
          <p:cNvSpPr>
            <a:spLocks noGrp="1"/>
          </p:cNvSpPr>
          <p:nvPr>
            <p:ph type="chart" sz="quarter" idx="12"/>
          </p:nvPr>
        </p:nvSpPr>
        <p:spPr>
          <a:xfrm>
            <a:off x="765175" y="1806575"/>
            <a:ext cx="3728471" cy="4446588"/>
          </a:xfrm>
        </p:spPr>
        <p:txBody>
          <a:bodyPr/>
          <a:lstStyle>
            <a:lvl1pPr>
              <a:defRPr>
                <a:solidFill>
                  <a:srgbClr val="17375E"/>
                </a:solidFill>
              </a:defRPr>
            </a:lvl1pPr>
          </a:lstStyle>
          <a:p>
            <a:endParaRPr lang="en-US"/>
          </a:p>
        </p:txBody>
      </p:sp>
      <p:sp>
        <p:nvSpPr>
          <p:cNvPr id="11" name="Text Placeholder 10"/>
          <p:cNvSpPr>
            <a:spLocks noGrp="1"/>
          </p:cNvSpPr>
          <p:nvPr>
            <p:ph type="body" sz="quarter" idx="13"/>
          </p:nvPr>
        </p:nvSpPr>
        <p:spPr>
          <a:xfrm>
            <a:off x="4680881" y="1806575"/>
            <a:ext cx="3769382" cy="4446588"/>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07C8813E-2654-4050-8876-6F07B2FD99B5}"/>
              </a:ext>
            </a:extLst>
          </p:cNvPr>
          <p:cNvSpPr>
            <a:spLocks noGrp="1"/>
          </p:cNvSpPr>
          <p:nvPr>
            <p:ph type="title"/>
          </p:nvPr>
        </p:nvSpPr>
        <p:spPr>
          <a:xfrm>
            <a:off x="765222" y="944563"/>
            <a:ext cx="7684786" cy="692150"/>
          </a:xfrm>
        </p:spPr>
        <p:txBody>
          <a:bodyPr>
            <a:normAutofit/>
          </a:bodyPr>
          <a:lstStyle>
            <a:lvl1pPr algn="l">
              <a:defRPr sz="3600">
                <a:solidFill>
                  <a:srgbClr val="17365E"/>
                </a:solidFill>
                <a:latin typeface="Source Sans Pro" panose="020B0503030403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58272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0"/>
            <a:ext cx="9144000" cy="46405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userDrawn="1"/>
        </p:nvSpPr>
        <p:spPr>
          <a:xfrm>
            <a:off x="0" y="6602568"/>
            <a:ext cx="9144000" cy="255432"/>
          </a:xfrm>
          <a:prstGeom prst="rect">
            <a:avLst/>
          </a:prstGeom>
          <a:solidFill>
            <a:srgbClr val="0430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p:cNvSpPr txBox="1"/>
          <p:nvPr userDrawn="1"/>
        </p:nvSpPr>
        <p:spPr>
          <a:xfrm>
            <a:off x="105829" y="13307"/>
            <a:ext cx="388309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66CCFF"/>
                </a:solidFill>
              </a:rPr>
              <a:t>NHS Education for Scotland</a:t>
            </a:r>
          </a:p>
        </p:txBody>
      </p:sp>
    </p:spTree>
    <p:extLst>
      <p:ext uri="{BB962C8B-B14F-4D97-AF65-F5344CB8AC3E}">
        <p14:creationId xmlns:p14="http://schemas.microsoft.com/office/powerpoint/2010/main" val="1554824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descr="stanbackcov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userDrawn="1"/>
        </p:nvSpPr>
        <p:spPr>
          <a:xfrm>
            <a:off x="358219" y="3808429"/>
            <a:ext cx="3271101" cy="1611983"/>
          </a:xfrm>
          <a:prstGeom prst="rect">
            <a:avLst/>
          </a:prstGeom>
          <a:solidFill>
            <a:srgbClr val="044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tanbackcover.jpg"/>
          <p:cNvPicPr>
            <a:picLocks noChangeAspect="1"/>
          </p:cNvPicPr>
          <p:nvPr userDrawn="1"/>
        </p:nvPicPr>
        <p:blipFill rotWithShape="1">
          <a:blip r:embed="rId2">
            <a:extLst>
              <a:ext uri="{28A0092B-C50C-407E-A947-70E740481C1C}">
                <a14:useLocalDpi xmlns:a14="http://schemas.microsoft.com/office/drawing/2010/main" val="0"/>
              </a:ext>
            </a:extLst>
          </a:blip>
          <a:srcRect l="18616" t="57641" r="57692" b="22461"/>
          <a:stretch/>
        </p:blipFill>
        <p:spPr>
          <a:xfrm>
            <a:off x="1906848" y="3990730"/>
            <a:ext cx="2166426" cy="1364566"/>
          </a:xfrm>
          <a:prstGeom prst="rect">
            <a:avLst/>
          </a:prstGeom>
        </p:spPr>
      </p:pic>
      <p:pic>
        <p:nvPicPr>
          <p:cNvPr id="8" name="Picture 7">
            <a:extLst>
              <a:ext uri="{FF2B5EF4-FFF2-40B4-BE49-F238E27FC236}">
                <a16:creationId xmlns:a16="http://schemas.microsoft.com/office/drawing/2014/main" id="{B860E085-F5B7-174D-8AE6-30A4AA640DD1}"/>
              </a:ext>
            </a:extLst>
          </p:cNvPr>
          <p:cNvPicPr>
            <a:picLocks noChangeAspect="1"/>
          </p:cNvPicPr>
          <p:nvPr userDrawn="1"/>
        </p:nvPicPr>
        <p:blipFill>
          <a:blip r:embed="rId3"/>
          <a:stretch>
            <a:fillRect/>
          </a:stretch>
        </p:blipFill>
        <p:spPr>
          <a:xfrm>
            <a:off x="623570" y="4073652"/>
            <a:ext cx="1123950" cy="1120061"/>
          </a:xfrm>
          <a:prstGeom prst="rect">
            <a:avLst/>
          </a:prstGeom>
        </p:spPr>
      </p:pic>
      <p:cxnSp>
        <p:nvCxnSpPr>
          <p:cNvPr id="10" name="Straight Connector 9">
            <a:extLst>
              <a:ext uri="{FF2B5EF4-FFF2-40B4-BE49-F238E27FC236}">
                <a16:creationId xmlns:a16="http://schemas.microsoft.com/office/drawing/2014/main" id="{C34DC6A8-325C-1F41-AD42-42D861B0BCF2}"/>
              </a:ext>
            </a:extLst>
          </p:cNvPr>
          <p:cNvCxnSpPr/>
          <p:nvPr userDrawn="1"/>
        </p:nvCxnSpPr>
        <p:spPr>
          <a:xfrm>
            <a:off x="1849120" y="3952240"/>
            <a:ext cx="0" cy="13716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862D73E6-BEFE-8A45-A7A4-B4615042A35B}"/>
              </a:ext>
            </a:extLst>
          </p:cNvPr>
          <p:cNvSpPr/>
          <p:nvPr userDrawn="1"/>
        </p:nvSpPr>
        <p:spPr>
          <a:xfrm>
            <a:off x="358219" y="5496560"/>
            <a:ext cx="8389541" cy="914400"/>
          </a:xfrm>
          <a:prstGeom prst="rect">
            <a:avLst/>
          </a:prstGeom>
          <a:solidFill>
            <a:srgbClr val="044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8D348FB-D405-DB40-BB7A-8C402E2891C4}"/>
              </a:ext>
            </a:extLst>
          </p:cNvPr>
          <p:cNvSpPr txBox="1"/>
          <p:nvPr userDrawn="1"/>
        </p:nvSpPr>
        <p:spPr>
          <a:xfrm>
            <a:off x="648374" y="5734234"/>
            <a:ext cx="7809230" cy="600164"/>
          </a:xfrm>
          <a:prstGeom prst="rect">
            <a:avLst/>
          </a:prstGeom>
          <a:noFill/>
        </p:spPr>
        <p:txBody>
          <a:bodyPr wrap="square" rtlCol="0">
            <a:spAutoFit/>
          </a:bodyPr>
          <a:lstStyle/>
          <a:p>
            <a:r>
              <a:rPr lang="en-US" sz="1100">
                <a:solidFill>
                  <a:schemeClr val="bg1"/>
                </a:solidFill>
              </a:rPr>
              <a:t>© NHS Education for Scotland 2022. You can copy or reproduce the information in this resource for use within </a:t>
            </a:r>
            <a:r>
              <a:rPr lang="en-US" sz="1100" err="1">
                <a:solidFill>
                  <a:schemeClr val="bg1"/>
                </a:solidFill>
              </a:rPr>
              <a:t>NHSScotland</a:t>
            </a:r>
            <a:r>
              <a:rPr lang="en-US" sz="1100">
                <a:solidFill>
                  <a:schemeClr val="bg1"/>
                </a:solidFill>
              </a:rPr>
              <a:t> and</a:t>
            </a:r>
          </a:p>
          <a:p>
            <a:r>
              <a:rPr lang="en-US" sz="1100">
                <a:solidFill>
                  <a:schemeClr val="bg1"/>
                </a:solidFill>
              </a:rPr>
              <a:t>For non-commercial educational purposes. Use of this document for commercial purposes is permitted only with the written</a:t>
            </a:r>
          </a:p>
          <a:p>
            <a:r>
              <a:rPr lang="en-US" sz="1100">
                <a:solidFill>
                  <a:schemeClr val="bg1"/>
                </a:solidFill>
              </a:rPr>
              <a:t>Permission of NES.</a:t>
            </a:r>
          </a:p>
        </p:txBody>
      </p:sp>
    </p:spTree>
    <p:extLst>
      <p:ext uri="{BB962C8B-B14F-4D97-AF65-F5344CB8AC3E}">
        <p14:creationId xmlns:p14="http://schemas.microsoft.com/office/powerpoint/2010/main" val="347204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F4D24A-BE1D-4E7C-9DF0-702A20BAC630}"/>
              </a:ext>
            </a:extLst>
          </p:cNvPr>
          <p:cNvSpPr>
            <a:spLocks noGrp="1"/>
          </p:cNvSpPr>
          <p:nvPr>
            <p:ph type="dt" sz="half" idx="10"/>
          </p:nvPr>
        </p:nvSpPr>
        <p:spPr/>
        <p:txBody>
          <a:bodyPr/>
          <a:lstStyle/>
          <a:p>
            <a:fld id="{4E2CDB85-BF51-413B-861B-EC4862FF7087}" type="datetimeFigureOut">
              <a:rPr lang="en-GB" smtClean="0"/>
              <a:t>28/08/2025</a:t>
            </a:fld>
            <a:endParaRPr lang="en-GB"/>
          </a:p>
        </p:txBody>
      </p:sp>
      <p:sp>
        <p:nvSpPr>
          <p:cNvPr id="3" name="Footer Placeholder 2">
            <a:extLst>
              <a:ext uri="{FF2B5EF4-FFF2-40B4-BE49-F238E27FC236}">
                <a16:creationId xmlns:a16="http://schemas.microsoft.com/office/drawing/2014/main" id="{A673B9F3-F4D5-44D8-86A2-2B8B48DDEFB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9DD309-6B87-492C-9514-05C0CE2D801E}"/>
              </a:ext>
            </a:extLst>
          </p:cNvPr>
          <p:cNvSpPr>
            <a:spLocks noGrp="1"/>
          </p:cNvSpPr>
          <p:nvPr>
            <p:ph type="sldNum" sz="quarter" idx="12"/>
          </p:nvPr>
        </p:nvSpPr>
        <p:spPr/>
        <p:txBody>
          <a:bodyPr/>
          <a:lstStyle/>
          <a:p>
            <a:fld id="{D944CE80-6E4E-4FFE-A772-06A6F980A87A}" type="slidenum">
              <a:rPr lang="en-GB" smtClean="0"/>
              <a:t>‹#›</a:t>
            </a:fld>
            <a:endParaRPr lang="en-GB"/>
          </a:p>
        </p:txBody>
      </p:sp>
    </p:spTree>
    <p:extLst>
      <p:ext uri="{BB962C8B-B14F-4D97-AF65-F5344CB8AC3E}">
        <p14:creationId xmlns:p14="http://schemas.microsoft.com/office/powerpoint/2010/main" val="2222822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F3F023-C7D3-BE43-A4F7-485CACFF06A8}" type="datetimeFigureOut">
              <a:rPr lang="en-US" smtClean="0"/>
              <a:t>8/28/2025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86EA69-B9A0-3A4A-A32C-B2418D145B26}" type="slidenum">
              <a:rPr lang="en-US" smtClean="0"/>
              <a:t>‹#›</a:t>
            </a:fld>
            <a:endParaRPr lang="en-US"/>
          </a:p>
        </p:txBody>
      </p:sp>
    </p:spTree>
    <p:extLst>
      <p:ext uri="{BB962C8B-B14F-4D97-AF65-F5344CB8AC3E}">
        <p14:creationId xmlns:p14="http://schemas.microsoft.com/office/powerpoint/2010/main" val="347484783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67" r:id="rId6"/>
    <p:sldLayoutId id="2147483687"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ktlTxC4QG8g?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bradfordvts.co.uk/practice-management/workload-time-managemen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Occupational_stres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iDV1sSoL0_I?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4C0E0A-7064-419A-BC67-62DE2E3E7BEC}"/>
              </a:ext>
            </a:extLst>
          </p:cNvPr>
          <p:cNvSpPr>
            <a:spLocks noGrp="1"/>
          </p:cNvSpPr>
          <p:nvPr>
            <p:ph type="body" sz="quarter" idx="12"/>
          </p:nvPr>
        </p:nvSpPr>
        <p:spPr>
          <a:xfrm>
            <a:off x="1888957" y="944563"/>
            <a:ext cx="6894819" cy="603191"/>
          </a:xfrm>
        </p:spPr>
        <p:txBody>
          <a:bodyPr/>
          <a:lstStyle/>
          <a:p>
            <a:r>
              <a:rPr lang="en-GB" dirty="0"/>
              <a:t>GP Enhanced Trainee Support Programme</a:t>
            </a:r>
          </a:p>
        </p:txBody>
      </p:sp>
      <p:sp>
        <p:nvSpPr>
          <p:cNvPr id="4" name="Title 3">
            <a:extLst>
              <a:ext uri="{FF2B5EF4-FFF2-40B4-BE49-F238E27FC236}">
                <a16:creationId xmlns:a16="http://schemas.microsoft.com/office/drawing/2014/main" id="{189F8FE0-8377-42F0-9DCB-681EBBA2A477}"/>
              </a:ext>
            </a:extLst>
          </p:cNvPr>
          <p:cNvSpPr>
            <a:spLocks noGrp="1"/>
          </p:cNvSpPr>
          <p:nvPr>
            <p:ph type="title"/>
          </p:nvPr>
        </p:nvSpPr>
        <p:spPr>
          <a:xfrm>
            <a:off x="342339" y="5506517"/>
            <a:ext cx="6992830" cy="603191"/>
          </a:xfrm>
        </p:spPr>
        <p:txBody>
          <a:bodyPr>
            <a:noAutofit/>
          </a:bodyPr>
          <a:lstStyle/>
          <a:p>
            <a:r>
              <a:rPr lang="en-GB" sz="4400" dirty="0">
                <a:solidFill>
                  <a:schemeClr val="tx2">
                    <a:lumMod val="60000"/>
                    <a:lumOff val="40000"/>
                  </a:schemeClr>
                </a:solidFill>
                <a:latin typeface="+mj-lt"/>
                <a:ea typeface="Source Sans Pro"/>
                <a:cs typeface="Calibri"/>
              </a:rPr>
              <a:t>Organisation and Time Mangement Skills </a:t>
            </a:r>
            <a:endParaRPr lang="en-US">
              <a:solidFill>
                <a:schemeClr val="tx2">
                  <a:lumMod val="60000"/>
                  <a:lumOff val="40000"/>
                </a:schemeClr>
              </a:solidFill>
            </a:endParaRPr>
          </a:p>
        </p:txBody>
      </p:sp>
      <p:pic>
        <p:nvPicPr>
          <p:cNvPr id="2" name="Picture 1" descr="Checklist Task To Do · Free vector graphic on Pixabay">
            <a:extLst>
              <a:ext uri="{FF2B5EF4-FFF2-40B4-BE49-F238E27FC236}">
                <a16:creationId xmlns:a16="http://schemas.microsoft.com/office/drawing/2014/main" id="{3CADC12D-0EAB-0420-D8C1-7A1C204CD3C2}"/>
              </a:ext>
            </a:extLst>
          </p:cNvPr>
          <p:cNvPicPr>
            <a:picLocks noChangeAspect="1"/>
          </p:cNvPicPr>
          <p:nvPr/>
        </p:nvPicPr>
        <p:blipFill>
          <a:blip r:embed="rId3"/>
          <a:stretch>
            <a:fillRect/>
          </a:stretch>
        </p:blipFill>
        <p:spPr>
          <a:xfrm>
            <a:off x="5921350" y="3117730"/>
            <a:ext cx="2807827" cy="3095446"/>
          </a:xfrm>
          <a:prstGeom prst="rect">
            <a:avLst/>
          </a:prstGeom>
        </p:spPr>
      </p:pic>
      <p:pic>
        <p:nvPicPr>
          <p:cNvPr id="3" name="Picture 2" descr="Alarm clocks with mouths">
            <a:extLst>
              <a:ext uri="{FF2B5EF4-FFF2-40B4-BE49-F238E27FC236}">
                <a16:creationId xmlns:a16="http://schemas.microsoft.com/office/drawing/2014/main" id="{D4287EF0-5DF4-B32E-568D-B0C2ABD27B4B}"/>
              </a:ext>
            </a:extLst>
          </p:cNvPr>
          <p:cNvPicPr>
            <a:picLocks noChangeAspect="1"/>
          </p:cNvPicPr>
          <p:nvPr/>
        </p:nvPicPr>
        <p:blipFill>
          <a:blip r:embed="rId4"/>
          <a:stretch>
            <a:fillRect/>
          </a:stretch>
        </p:blipFill>
        <p:spPr>
          <a:xfrm>
            <a:off x="496018" y="1915557"/>
            <a:ext cx="3579963" cy="2408659"/>
          </a:xfrm>
          <a:prstGeom prst="rect">
            <a:avLst/>
          </a:prstGeom>
        </p:spPr>
      </p:pic>
    </p:spTree>
    <p:extLst>
      <p:ext uri="{BB962C8B-B14F-4D97-AF65-F5344CB8AC3E}">
        <p14:creationId xmlns:p14="http://schemas.microsoft.com/office/powerpoint/2010/main" val="150080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72D398-CBD5-BE7B-7C58-603FF07280D1}"/>
              </a:ext>
            </a:extLst>
          </p:cNvPr>
          <p:cNvSpPr>
            <a:spLocks noGrp="1"/>
          </p:cNvSpPr>
          <p:nvPr>
            <p:ph type="body" sz="quarter" idx="10"/>
          </p:nvPr>
        </p:nvSpPr>
        <p:spPr/>
        <p:txBody>
          <a:bodyPr/>
          <a:lstStyle/>
          <a:p>
            <a:endParaRPr lang="en-US"/>
          </a:p>
        </p:txBody>
      </p:sp>
      <p:pic>
        <p:nvPicPr>
          <p:cNvPr id="3" name="Online Media 2" title="THE 7 HABITS OF HIGHLY EFFECTIVE PEOPLE BY STEPHEN COVEY - ANIMATED BOOK SUMMARY">
            <a:hlinkClick r:id="" action="ppaction://media"/>
            <a:extLst>
              <a:ext uri="{FF2B5EF4-FFF2-40B4-BE49-F238E27FC236}">
                <a16:creationId xmlns:a16="http://schemas.microsoft.com/office/drawing/2014/main" id="{B9B60C29-90DB-5058-78E1-2059F8EB33FD}"/>
              </a:ext>
            </a:extLst>
          </p:cNvPr>
          <p:cNvPicPr>
            <a:picLocks noRot="1" noChangeAspect="1"/>
          </p:cNvPicPr>
          <p:nvPr>
            <a:videoFile r:link="rId1"/>
          </p:nvPr>
        </p:nvPicPr>
        <p:blipFill>
          <a:blip r:embed="rId3"/>
          <a:stretch>
            <a:fillRect/>
          </a:stretch>
        </p:blipFill>
        <p:spPr>
          <a:xfrm>
            <a:off x="914400" y="1362075"/>
            <a:ext cx="7315200" cy="4133850"/>
          </a:xfrm>
          <a:prstGeom prst="rect">
            <a:avLst/>
          </a:prstGeom>
        </p:spPr>
      </p:pic>
    </p:spTree>
    <p:extLst>
      <p:ext uri="{BB962C8B-B14F-4D97-AF65-F5344CB8AC3E}">
        <p14:creationId xmlns:p14="http://schemas.microsoft.com/office/powerpoint/2010/main" val="2799454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FE05BD-BB72-D66F-346D-34852FF2CC39}"/>
              </a:ext>
            </a:extLst>
          </p:cNvPr>
          <p:cNvSpPr>
            <a:spLocks noGrp="1"/>
          </p:cNvSpPr>
          <p:nvPr>
            <p:ph type="body" sz="quarter" idx="10"/>
          </p:nvPr>
        </p:nvSpPr>
        <p:spPr/>
        <p:txBody>
          <a:bodyPr vert="horz" lIns="91440" tIns="45720" rIns="91440" bIns="45720" rtlCol="0" anchor="t">
            <a:normAutofit/>
          </a:bodyPr>
          <a:lstStyle/>
          <a:p>
            <a:r>
              <a:rPr lang="en-US" dirty="0">
                <a:ea typeface="Source Sans Pro"/>
              </a:rPr>
              <a:t>Look at urgent/non urgent and important/not important things</a:t>
            </a:r>
          </a:p>
          <a:p>
            <a:r>
              <a:rPr lang="en-US" dirty="0">
                <a:ea typeface="Source Sans Pro"/>
              </a:rPr>
              <a:t>Put time aside for important and urgent things</a:t>
            </a:r>
          </a:p>
          <a:p>
            <a:r>
              <a:rPr lang="en-US" dirty="0">
                <a:ea typeface="Source Sans Pro"/>
              </a:rPr>
              <a:t>Learn to delegate</a:t>
            </a:r>
          </a:p>
          <a:p>
            <a:r>
              <a:rPr lang="en-US" dirty="0">
                <a:ea typeface="Source Sans Pro"/>
              </a:rPr>
              <a:t>Look at the week/bigger </a:t>
            </a:r>
          </a:p>
          <a:p>
            <a:pPr marL="0" indent="0">
              <a:buNone/>
            </a:pPr>
            <a:r>
              <a:rPr lang="en-US" dirty="0">
                <a:ea typeface="Source Sans Pro"/>
              </a:rPr>
              <a:t>picture</a:t>
            </a:r>
          </a:p>
        </p:txBody>
      </p:sp>
      <p:pic>
        <p:nvPicPr>
          <p:cNvPr id="4" name="Picture 3" descr="A white square with black text&#10;&#10;Description automatically generated">
            <a:extLst>
              <a:ext uri="{FF2B5EF4-FFF2-40B4-BE49-F238E27FC236}">
                <a16:creationId xmlns:a16="http://schemas.microsoft.com/office/drawing/2014/main" id="{CC192AA3-B72C-E765-8A12-34C0C56FA49F}"/>
              </a:ext>
            </a:extLst>
          </p:cNvPr>
          <p:cNvPicPr>
            <a:picLocks noChangeAspect="1"/>
          </p:cNvPicPr>
          <p:nvPr/>
        </p:nvPicPr>
        <p:blipFill>
          <a:blip r:embed="rId3"/>
          <a:stretch>
            <a:fillRect/>
          </a:stretch>
        </p:blipFill>
        <p:spPr>
          <a:xfrm>
            <a:off x="5990363" y="3497786"/>
            <a:ext cx="2786324" cy="2786324"/>
          </a:xfrm>
          <a:prstGeom prst="rect">
            <a:avLst/>
          </a:prstGeom>
        </p:spPr>
      </p:pic>
    </p:spTree>
    <p:extLst>
      <p:ext uri="{BB962C8B-B14F-4D97-AF65-F5344CB8AC3E}">
        <p14:creationId xmlns:p14="http://schemas.microsoft.com/office/powerpoint/2010/main" val="352915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E8526F-0595-EB7A-2AEC-D7E61351C51C}"/>
              </a:ext>
            </a:extLst>
          </p:cNvPr>
          <p:cNvSpPr>
            <a:spLocks noGrp="1"/>
          </p:cNvSpPr>
          <p:nvPr>
            <p:ph type="body" sz="quarter" idx="10"/>
          </p:nvPr>
        </p:nvSpPr>
        <p:spPr>
          <a:xfrm>
            <a:off x="601936" y="693479"/>
            <a:ext cx="7848072" cy="5591579"/>
          </a:xfrm>
        </p:spPr>
        <p:txBody>
          <a:bodyPr vert="horz" lIns="91440" tIns="45720" rIns="91440" bIns="45720" rtlCol="0" anchor="t">
            <a:normAutofit fontScale="92500" lnSpcReduction="10000"/>
          </a:bodyPr>
          <a:lstStyle/>
          <a:p>
            <a:r>
              <a:rPr lang="en-US" dirty="0">
                <a:ea typeface="Source Sans Pro"/>
              </a:rPr>
              <a:t>Group work</a:t>
            </a:r>
          </a:p>
          <a:p>
            <a:endParaRPr lang="en-US" dirty="0">
              <a:ea typeface="Source Sans Pro"/>
            </a:endParaRPr>
          </a:p>
          <a:p>
            <a:r>
              <a:rPr lang="en-US" sz="2400" dirty="0">
                <a:ea typeface="Source Sans Pro"/>
              </a:rPr>
              <a:t>GPST trainee on a Sunday morning. Parents are coming round for Sunday lunch that afternoon and needs to shop and cook for this. After Sunday lunch, you have already said yes to drinks at the </a:t>
            </a:r>
            <a:r>
              <a:rPr lang="en-US" sz="2400" dirty="0" err="1">
                <a:ea typeface="Source Sans Pro"/>
              </a:rPr>
              <a:t>neighbour's</a:t>
            </a:r>
            <a:r>
              <a:rPr lang="en-US" sz="2400" dirty="0">
                <a:ea typeface="Source Sans Pro"/>
              </a:rPr>
              <a:t> house. You don't really know them well but felt it was polite to accept the invite. ESR is the week after next and still have 3 outstanding CCRs to complete, and self rating to do prior to ESR. ES is going to be on holiday next week  and doing ESR the first day back. You have to pick a topic for your tutorial this week with your CS.  You have an OOH shift booked for tomorrow night and you also have your running club on this week. The grass needs cutting and the car also needs an MOT in the next few weeks. It is also your partner's birthday this week and you have not planned anything yet (or even bought a present yet...)</a:t>
            </a:r>
          </a:p>
        </p:txBody>
      </p:sp>
    </p:spTree>
    <p:extLst>
      <p:ext uri="{BB962C8B-B14F-4D97-AF65-F5344CB8AC3E}">
        <p14:creationId xmlns:p14="http://schemas.microsoft.com/office/powerpoint/2010/main" val="3011995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C6137-F9D6-20AB-EBD7-27B6F44AC450}"/>
              </a:ext>
            </a:extLst>
          </p:cNvPr>
          <p:cNvSpPr>
            <a:spLocks noGrp="1"/>
          </p:cNvSpPr>
          <p:nvPr>
            <p:ph type="body" sz="quarter" idx="10"/>
          </p:nvPr>
        </p:nvSpPr>
        <p:spPr/>
        <p:txBody>
          <a:bodyPr/>
          <a:lstStyle/>
          <a:p>
            <a:endParaRPr lang="en-US"/>
          </a:p>
        </p:txBody>
      </p:sp>
      <p:pic>
        <p:nvPicPr>
          <p:cNvPr id="3" name="Picture 2">
            <a:extLst>
              <a:ext uri="{FF2B5EF4-FFF2-40B4-BE49-F238E27FC236}">
                <a16:creationId xmlns:a16="http://schemas.microsoft.com/office/drawing/2014/main" id="{CD6C4CD6-02C8-C798-93AB-67BC2E577B91}"/>
              </a:ext>
            </a:extLst>
          </p:cNvPr>
          <p:cNvPicPr>
            <a:picLocks noChangeAspect="1"/>
          </p:cNvPicPr>
          <p:nvPr/>
        </p:nvPicPr>
        <p:blipFill>
          <a:blip r:embed="rId3"/>
          <a:stretch>
            <a:fillRect/>
          </a:stretch>
        </p:blipFill>
        <p:spPr>
          <a:xfrm>
            <a:off x="381000" y="1104900"/>
            <a:ext cx="8382000" cy="4648200"/>
          </a:xfrm>
          <a:prstGeom prst="rect">
            <a:avLst/>
          </a:prstGeom>
        </p:spPr>
      </p:pic>
      <p:sp>
        <p:nvSpPr>
          <p:cNvPr id="4" name="Rectangle 3">
            <a:extLst>
              <a:ext uri="{FF2B5EF4-FFF2-40B4-BE49-F238E27FC236}">
                <a16:creationId xmlns:a16="http://schemas.microsoft.com/office/drawing/2014/main" id="{D58C305E-C9AC-FF15-E93C-A4725AE48CE3}"/>
              </a:ext>
            </a:extLst>
          </p:cNvPr>
          <p:cNvSpPr/>
          <p:nvPr/>
        </p:nvSpPr>
        <p:spPr>
          <a:xfrm>
            <a:off x="2603470" y="2640490"/>
            <a:ext cx="2381820" cy="7829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dirty="0"/>
          </a:p>
        </p:txBody>
      </p:sp>
      <p:sp>
        <p:nvSpPr>
          <p:cNvPr id="5" name="Rectangle 4">
            <a:extLst>
              <a:ext uri="{FF2B5EF4-FFF2-40B4-BE49-F238E27FC236}">
                <a16:creationId xmlns:a16="http://schemas.microsoft.com/office/drawing/2014/main" id="{D58C305E-C9AC-FF15-E93C-A4725AE48CE3}"/>
              </a:ext>
            </a:extLst>
          </p:cNvPr>
          <p:cNvSpPr/>
          <p:nvPr/>
        </p:nvSpPr>
        <p:spPr>
          <a:xfrm>
            <a:off x="5384038" y="2657761"/>
            <a:ext cx="2381820" cy="7829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dirty="0"/>
          </a:p>
        </p:txBody>
      </p:sp>
      <p:sp>
        <p:nvSpPr>
          <p:cNvPr id="6" name="Rectangle 5">
            <a:extLst>
              <a:ext uri="{FF2B5EF4-FFF2-40B4-BE49-F238E27FC236}">
                <a16:creationId xmlns:a16="http://schemas.microsoft.com/office/drawing/2014/main" id="{D58C305E-C9AC-FF15-E93C-A4725AE48CE3}"/>
              </a:ext>
            </a:extLst>
          </p:cNvPr>
          <p:cNvSpPr/>
          <p:nvPr/>
        </p:nvSpPr>
        <p:spPr>
          <a:xfrm>
            <a:off x="2600330" y="4634460"/>
            <a:ext cx="2381820" cy="7829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dirty="0"/>
          </a:p>
        </p:txBody>
      </p:sp>
      <p:sp>
        <p:nvSpPr>
          <p:cNvPr id="7" name="Rectangle 6">
            <a:extLst>
              <a:ext uri="{FF2B5EF4-FFF2-40B4-BE49-F238E27FC236}">
                <a16:creationId xmlns:a16="http://schemas.microsoft.com/office/drawing/2014/main" id="{D58C305E-C9AC-FF15-E93C-A4725AE48CE3}"/>
              </a:ext>
            </a:extLst>
          </p:cNvPr>
          <p:cNvSpPr/>
          <p:nvPr/>
        </p:nvSpPr>
        <p:spPr>
          <a:xfrm>
            <a:off x="5380897" y="4639170"/>
            <a:ext cx="2381820" cy="7829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1003127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394F0-CD7C-51CF-CB73-89EB9D9C6443}"/>
              </a:ext>
            </a:extLst>
          </p:cNvPr>
          <p:cNvSpPr>
            <a:spLocks noGrp="1"/>
          </p:cNvSpPr>
          <p:nvPr>
            <p:ph type="body" sz="quarter" idx="10"/>
          </p:nvPr>
        </p:nvSpPr>
        <p:spPr>
          <a:xfrm>
            <a:off x="765222" y="907401"/>
            <a:ext cx="7684786" cy="5377657"/>
          </a:xfrm>
        </p:spPr>
        <p:txBody>
          <a:bodyPr vert="horz" lIns="91440" tIns="45720" rIns="91440" bIns="45720" rtlCol="0" anchor="t">
            <a:normAutofit/>
          </a:bodyPr>
          <a:lstStyle/>
          <a:p>
            <a:r>
              <a:rPr lang="en-US" dirty="0">
                <a:ea typeface="Source Sans Pro"/>
              </a:rPr>
              <a:t>Ed Pooley book, online course </a:t>
            </a:r>
            <a:endParaRPr lang="en-US">
              <a:ea typeface="Source Sans Pro"/>
            </a:endParaRPr>
          </a:p>
          <a:p>
            <a:endParaRPr lang="en-US" dirty="0">
              <a:ea typeface="Source Sans Pro"/>
            </a:endParaRPr>
          </a:p>
          <a:p>
            <a:r>
              <a:rPr lang="en-US" dirty="0">
                <a:ea typeface="Source Sans Pro"/>
              </a:rPr>
              <a:t>BMJ </a:t>
            </a:r>
            <a:r>
              <a:rPr lang="en-US" err="1">
                <a:ea typeface="Source Sans Pro"/>
              </a:rPr>
              <a:t>emodule</a:t>
            </a:r>
            <a:r>
              <a:rPr lang="en-US" dirty="0">
                <a:ea typeface="Source Sans Pro"/>
              </a:rPr>
              <a:t> - Workload and Time Mangement</a:t>
            </a:r>
          </a:p>
          <a:p>
            <a:endParaRPr lang="en-US" dirty="0">
              <a:ea typeface="Source Sans Pro"/>
            </a:endParaRPr>
          </a:p>
          <a:p>
            <a:r>
              <a:rPr lang="en-US" dirty="0">
                <a:ea typeface="Source Sans Pro"/>
                <a:hlinkClick r:id="rId3"/>
              </a:rPr>
              <a:t>workload &amp; time management - Bradford VTS</a:t>
            </a:r>
            <a:endParaRPr lang="en-US">
              <a:ea typeface="Source Sans Pro"/>
            </a:endParaRPr>
          </a:p>
          <a:p>
            <a:endParaRPr lang="en-US" dirty="0">
              <a:ea typeface="Source Sans Pro"/>
            </a:endParaRPr>
          </a:p>
          <a:p>
            <a:endParaRPr lang="en-US" dirty="0">
              <a:ea typeface="Source Sans Pro"/>
            </a:endParaRPr>
          </a:p>
          <a:p>
            <a:endParaRPr lang="en-US" dirty="0">
              <a:ea typeface="Source Sans Pro"/>
            </a:endParaRPr>
          </a:p>
        </p:txBody>
      </p:sp>
      <p:pic>
        <p:nvPicPr>
          <p:cNvPr id="3" name="Picture 2" descr="A green and white cover with a clock and text&#10;&#10;Description automatically generated">
            <a:extLst>
              <a:ext uri="{FF2B5EF4-FFF2-40B4-BE49-F238E27FC236}">
                <a16:creationId xmlns:a16="http://schemas.microsoft.com/office/drawing/2014/main" id="{EB3FB7E3-99A5-8AE7-4109-D2D08124A04C}"/>
              </a:ext>
            </a:extLst>
          </p:cNvPr>
          <p:cNvPicPr>
            <a:picLocks noChangeAspect="1"/>
          </p:cNvPicPr>
          <p:nvPr/>
        </p:nvPicPr>
        <p:blipFill>
          <a:blip r:embed="rId4"/>
          <a:stretch>
            <a:fillRect/>
          </a:stretch>
        </p:blipFill>
        <p:spPr>
          <a:xfrm>
            <a:off x="6803829" y="903152"/>
            <a:ext cx="1331929" cy="2107013"/>
          </a:xfrm>
          <a:prstGeom prst="rect">
            <a:avLst/>
          </a:prstGeom>
        </p:spPr>
      </p:pic>
    </p:spTree>
    <p:extLst>
      <p:ext uri="{BB962C8B-B14F-4D97-AF65-F5344CB8AC3E}">
        <p14:creationId xmlns:p14="http://schemas.microsoft.com/office/powerpoint/2010/main" val="1705947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C1AC1C-E659-FF16-881A-54D9CD40F82E}"/>
              </a:ext>
            </a:extLst>
          </p:cNvPr>
          <p:cNvSpPr>
            <a:spLocks noGrp="1"/>
          </p:cNvSpPr>
          <p:nvPr>
            <p:ph type="body" sz="quarter" idx="10"/>
          </p:nvPr>
        </p:nvSpPr>
        <p:spPr/>
        <p:txBody>
          <a:bodyPr/>
          <a:lstStyle/>
          <a:p>
            <a:endParaRPr lang="en-US"/>
          </a:p>
        </p:txBody>
      </p:sp>
      <p:pic>
        <p:nvPicPr>
          <p:cNvPr id="3" name="Picture 2" descr="A screenshot of a tv show&#10;&#10;Description automatically generated">
            <a:extLst>
              <a:ext uri="{FF2B5EF4-FFF2-40B4-BE49-F238E27FC236}">
                <a16:creationId xmlns:a16="http://schemas.microsoft.com/office/drawing/2014/main" id="{65DDA03F-86E8-D786-54A8-F02A17DDCA1F}"/>
              </a:ext>
            </a:extLst>
          </p:cNvPr>
          <p:cNvPicPr>
            <a:picLocks noChangeAspect="1"/>
          </p:cNvPicPr>
          <p:nvPr/>
        </p:nvPicPr>
        <p:blipFill>
          <a:blip r:embed="rId3"/>
          <a:srcRect l="-20" t="5505" r="-662" b="-306"/>
          <a:stretch/>
        </p:blipFill>
        <p:spPr>
          <a:xfrm>
            <a:off x="4280" y="555171"/>
            <a:ext cx="1912837" cy="3900888"/>
          </a:xfrm>
          <a:prstGeom prst="rect">
            <a:avLst/>
          </a:prstGeom>
        </p:spPr>
      </p:pic>
      <p:pic>
        <p:nvPicPr>
          <p:cNvPr id="4" name="Picture 3" descr="A screenshot of a person&#10;&#10;Description automatically generated">
            <a:extLst>
              <a:ext uri="{FF2B5EF4-FFF2-40B4-BE49-F238E27FC236}">
                <a16:creationId xmlns:a16="http://schemas.microsoft.com/office/drawing/2014/main" id="{1E607ADD-FE37-4E97-82DD-3172A541020F}"/>
              </a:ext>
            </a:extLst>
          </p:cNvPr>
          <p:cNvPicPr>
            <a:picLocks noChangeAspect="1"/>
          </p:cNvPicPr>
          <p:nvPr/>
        </p:nvPicPr>
        <p:blipFill>
          <a:blip r:embed="rId4"/>
          <a:srcRect l="118" t="5357" r="-553" b="-281"/>
          <a:stretch/>
        </p:blipFill>
        <p:spPr>
          <a:xfrm>
            <a:off x="961938" y="2515497"/>
            <a:ext cx="2286576" cy="4251686"/>
          </a:xfrm>
          <a:prstGeom prst="rect">
            <a:avLst/>
          </a:prstGeom>
        </p:spPr>
      </p:pic>
      <p:pic>
        <p:nvPicPr>
          <p:cNvPr id="5" name="Picture 4" descr="A screenshot of a web page&#10;&#10;Description automatically generated">
            <a:extLst>
              <a:ext uri="{FF2B5EF4-FFF2-40B4-BE49-F238E27FC236}">
                <a16:creationId xmlns:a16="http://schemas.microsoft.com/office/drawing/2014/main" id="{3D53E5AC-7651-7805-0CE9-02DB95D3FFF8}"/>
              </a:ext>
            </a:extLst>
          </p:cNvPr>
          <p:cNvPicPr>
            <a:picLocks noChangeAspect="1"/>
          </p:cNvPicPr>
          <p:nvPr/>
        </p:nvPicPr>
        <p:blipFill>
          <a:blip r:embed="rId5"/>
          <a:srcRect l="427" t="5665" r="-970" b="-529"/>
          <a:stretch/>
        </p:blipFill>
        <p:spPr>
          <a:xfrm>
            <a:off x="2930257" y="384740"/>
            <a:ext cx="1910185" cy="3903456"/>
          </a:xfrm>
          <a:prstGeom prst="rect">
            <a:avLst/>
          </a:prstGeom>
        </p:spPr>
      </p:pic>
      <p:pic>
        <p:nvPicPr>
          <p:cNvPr id="6" name="Picture 5" descr="A screenshot of a tv show&#10;&#10;Description automatically generated">
            <a:extLst>
              <a:ext uri="{FF2B5EF4-FFF2-40B4-BE49-F238E27FC236}">
                <a16:creationId xmlns:a16="http://schemas.microsoft.com/office/drawing/2014/main" id="{9310D3D5-1F24-9C03-3639-59292B39DDA4}"/>
              </a:ext>
            </a:extLst>
          </p:cNvPr>
          <p:cNvPicPr>
            <a:picLocks noChangeAspect="1"/>
          </p:cNvPicPr>
          <p:nvPr/>
        </p:nvPicPr>
        <p:blipFill>
          <a:blip r:embed="rId6"/>
          <a:srcRect t="5810" r="-662" b="-306"/>
          <a:stretch/>
        </p:blipFill>
        <p:spPr>
          <a:xfrm>
            <a:off x="4363126" y="2966775"/>
            <a:ext cx="1912463" cy="3888305"/>
          </a:xfrm>
          <a:prstGeom prst="rect">
            <a:avLst/>
          </a:prstGeom>
        </p:spPr>
      </p:pic>
      <p:pic>
        <p:nvPicPr>
          <p:cNvPr id="7" name="Picture 6" descr="A screenshot of a phone&#10;&#10;Description automatically generated">
            <a:extLst>
              <a:ext uri="{FF2B5EF4-FFF2-40B4-BE49-F238E27FC236}">
                <a16:creationId xmlns:a16="http://schemas.microsoft.com/office/drawing/2014/main" id="{3FD38FE7-AF32-E498-6F97-C190C675C131}"/>
              </a:ext>
            </a:extLst>
          </p:cNvPr>
          <p:cNvPicPr>
            <a:picLocks noChangeAspect="1"/>
          </p:cNvPicPr>
          <p:nvPr/>
        </p:nvPicPr>
        <p:blipFill>
          <a:blip r:embed="rId7"/>
          <a:srcRect l="95" t="5439" r="-662" b="-590"/>
          <a:stretch/>
        </p:blipFill>
        <p:spPr>
          <a:xfrm>
            <a:off x="6148503" y="-25301"/>
            <a:ext cx="1910666" cy="3915264"/>
          </a:xfrm>
          <a:prstGeom prst="rect">
            <a:avLst/>
          </a:prstGeom>
        </p:spPr>
      </p:pic>
      <p:pic>
        <p:nvPicPr>
          <p:cNvPr id="8" name="Picture 7" descr="A person wearing glasses and smiling&#10;&#10;Description automatically generated">
            <a:extLst>
              <a:ext uri="{FF2B5EF4-FFF2-40B4-BE49-F238E27FC236}">
                <a16:creationId xmlns:a16="http://schemas.microsoft.com/office/drawing/2014/main" id="{E2304575-C8FC-5226-0445-7F1EABD76014}"/>
              </a:ext>
            </a:extLst>
          </p:cNvPr>
          <p:cNvPicPr>
            <a:picLocks noChangeAspect="1"/>
          </p:cNvPicPr>
          <p:nvPr/>
        </p:nvPicPr>
        <p:blipFill>
          <a:blip r:embed="rId8"/>
          <a:srcRect t="7420" r="-7104" b="8257"/>
          <a:stretch/>
        </p:blipFill>
        <p:spPr>
          <a:xfrm>
            <a:off x="7289708" y="3385023"/>
            <a:ext cx="2034843" cy="3469747"/>
          </a:xfrm>
          <a:prstGeom prst="rect">
            <a:avLst/>
          </a:prstGeom>
        </p:spPr>
      </p:pic>
    </p:spTree>
    <p:extLst>
      <p:ext uri="{BB962C8B-B14F-4D97-AF65-F5344CB8AC3E}">
        <p14:creationId xmlns:p14="http://schemas.microsoft.com/office/powerpoint/2010/main" val="2030598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006CB6-9A39-2E25-9CAA-487D1C7542F4}"/>
              </a:ext>
            </a:extLst>
          </p:cNvPr>
          <p:cNvSpPr>
            <a:spLocks noGrp="1"/>
          </p:cNvSpPr>
          <p:nvPr>
            <p:ph type="body" sz="quarter" idx="10"/>
          </p:nvPr>
        </p:nvSpPr>
        <p:spPr/>
        <p:txBody>
          <a:bodyPr vert="horz" lIns="91440" tIns="45720" rIns="91440" bIns="45720" rtlCol="0" anchor="t">
            <a:normAutofit/>
          </a:bodyPr>
          <a:lstStyle/>
          <a:p>
            <a:r>
              <a:rPr lang="en-US" dirty="0">
                <a:ea typeface="Source Sans Pro"/>
              </a:rPr>
              <a:t>Thanks for listening...</a:t>
            </a:r>
          </a:p>
          <a:p>
            <a:endParaRPr lang="en-US" dirty="0">
              <a:ea typeface="Source Sans Pro"/>
            </a:endParaRPr>
          </a:p>
          <a:p>
            <a:r>
              <a:rPr lang="en-US" dirty="0">
                <a:ea typeface="Source Sans Pro"/>
              </a:rPr>
              <a:t>Any questions?</a:t>
            </a:r>
          </a:p>
        </p:txBody>
      </p:sp>
      <p:pic>
        <p:nvPicPr>
          <p:cNvPr id="3" name="Picture 2" descr="Wooden blocks with question marks">
            <a:extLst>
              <a:ext uri="{FF2B5EF4-FFF2-40B4-BE49-F238E27FC236}">
                <a16:creationId xmlns:a16="http://schemas.microsoft.com/office/drawing/2014/main" id="{387C3897-12C3-3979-6C3B-4E61E40BDF9C}"/>
              </a:ext>
            </a:extLst>
          </p:cNvPr>
          <p:cNvPicPr>
            <a:picLocks noChangeAspect="1"/>
          </p:cNvPicPr>
          <p:nvPr/>
        </p:nvPicPr>
        <p:blipFill>
          <a:blip r:embed="rId2"/>
          <a:stretch>
            <a:fillRect/>
          </a:stretch>
        </p:blipFill>
        <p:spPr>
          <a:xfrm>
            <a:off x="4205377" y="2882660"/>
            <a:ext cx="4442604" cy="2932982"/>
          </a:xfrm>
          <a:prstGeom prst="rect">
            <a:avLst/>
          </a:prstGeom>
        </p:spPr>
      </p:pic>
    </p:spTree>
    <p:extLst>
      <p:ext uri="{BB962C8B-B14F-4D97-AF65-F5344CB8AC3E}">
        <p14:creationId xmlns:p14="http://schemas.microsoft.com/office/powerpoint/2010/main" val="375239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2106C-181D-47F1-9036-A585B858533E}"/>
              </a:ext>
            </a:extLst>
          </p:cNvPr>
          <p:cNvSpPr>
            <a:spLocks noGrp="1"/>
          </p:cNvSpPr>
          <p:nvPr>
            <p:ph type="body" sz="quarter" idx="10"/>
          </p:nvPr>
        </p:nvSpPr>
        <p:spPr/>
        <p:txBody>
          <a:bodyPr vert="horz" lIns="91440" tIns="45720" rIns="91440" bIns="45720" rtlCol="0" anchor="t">
            <a:normAutofit/>
          </a:bodyPr>
          <a:lstStyle/>
          <a:p>
            <a:pPr>
              <a:buFont typeface="Arial" panose="020B0604020202020204" pitchFamily="34" charset="0"/>
              <a:buChar char="•"/>
            </a:pPr>
            <a:r>
              <a:rPr lang="en-GB" sz="2800" dirty="0">
                <a:latin typeface="+mj-lt"/>
              </a:rPr>
              <a:t>Understand the reasons why lack of organisation skills will lead to problems with GP training</a:t>
            </a:r>
          </a:p>
          <a:p>
            <a:pPr>
              <a:buFont typeface="Arial" panose="020B0604020202020204" pitchFamily="34" charset="0"/>
              <a:buChar char="•"/>
            </a:pPr>
            <a:r>
              <a:rPr lang="en-GB" sz="2800" dirty="0">
                <a:latin typeface="Calibri"/>
              </a:rPr>
              <a:t>Learn some of the techniques used to improve your time management</a:t>
            </a:r>
            <a:endParaRPr lang="en-GB" sz="2800" dirty="0">
              <a:latin typeface="Calibri"/>
              <a:ea typeface="Calibri"/>
            </a:endParaRPr>
          </a:p>
          <a:p>
            <a:pPr>
              <a:buFont typeface="Arial" panose="020B0604020202020204" pitchFamily="34" charset="0"/>
              <a:buChar char="•"/>
            </a:pPr>
            <a:r>
              <a:rPr lang="en-GB" sz="2800" dirty="0">
                <a:latin typeface="Calibri"/>
              </a:rPr>
              <a:t>Apply some of these techniques to your working week and become more efficient</a:t>
            </a:r>
            <a:endParaRPr lang="en-GB" sz="2800" dirty="0">
              <a:latin typeface="Calibri"/>
              <a:ea typeface="Calibri"/>
            </a:endParaRPr>
          </a:p>
          <a:p>
            <a:pPr>
              <a:buFont typeface="Arial" panose="020B0604020202020204" pitchFamily="34" charset="0"/>
              <a:buChar char="•"/>
            </a:pPr>
            <a:r>
              <a:rPr lang="en-GB" sz="2800" dirty="0">
                <a:latin typeface="Calibri"/>
              </a:rPr>
              <a:t>Be successful in your GP training journey</a:t>
            </a:r>
            <a:endParaRPr lang="en-GB" dirty="0"/>
          </a:p>
        </p:txBody>
      </p:sp>
      <p:sp>
        <p:nvSpPr>
          <p:cNvPr id="3" name="TextBox 2">
            <a:extLst>
              <a:ext uri="{FF2B5EF4-FFF2-40B4-BE49-F238E27FC236}">
                <a16:creationId xmlns:a16="http://schemas.microsoft.com/office/drawing/2014/main" id="{60F8DDC2-7D6A-A7AA-B597-8A0C3F318E2B}"/>
              </a:ext>
            </a:extLst>
          </p:cNvPr>
          <p:cNvSpPr txBox="1"/>
          <p:nvPr/>
        </p:nvSpPr>
        <p:spPr>
          <a:xfrm>
            <a:off x="521382" y="666540"/>
            <a:ext cx="7684786" cy="646331"/>
          </a:xfrm>
          <a:prstGeom prst="rect">
            <a:avLst/>
          </a:prstGeom>
          <a:noFill/>
        </p:spPr>
        <p:txBody>
          <a:bodyPr wrap="square" rtlCol="0">
            <a:spAutoFit/>
          </a:bodyPr>
          <a:lstStyle/>
          <a:p>
            <a:r>
              <a:rPr lang="en-GB" sz="3600" dirty="0">
                <a:solidFill>
                  <a:srgbClr val="66CCFF"/>
                </a:solidFill>
              </a:rPr>
              <a:t>Learning Objectives</a:t>
            </a:r>
          </a:p>
        </p:txBody>
      </p:sp>
    </p:spTree>
    <p:extLst>
      <p:ext uri="{BB962C8B-B14F-4D97-AF65-F5344CB8AC3E}">
        <p14:creationId xmlns:p14="http://schemas.microsoft.com/office/powerpoint/2010/main" val="1492520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898AE-79CD-C62C-96B7-5DFCF8843E8F}"/>
              </a:ext>
            </a:extLst>
          </p:cNvPr>
          <p:cNvSpPr>
            <a:spLocks noGrp="1"/>
          </p:cNvSpPr>
          <p:nvPr>
            <p:ph type="body" sz="quarter" idx="10"/>
          </p:nvPr>
        </p:nvSpPr>
        <p:spPr>
          <a:xfrm>
            <a:off x="2256091" y="2345449"/>
            <a:ext cx="6193917" cy="3939609"/>
          </a:xfrm>
        </p:spPr>
        <p:txBody>
          <a:bodyPr/>
          <a:lstStyle/>
          <a:p>
            <a:endParaRPr lang="en-US"/>
          </a:p>
        </p:txBody>
      </p:sp>
      <p:pic>
        <p:nvPicPr>
          <p:cNvPr id="3" name="Content Placeholder 5">
            <a:extLst>
              <a:ext uri="{FF2B5EF4-FFF2-40B4-BE49-F238E27FC236}">
                <a16:creationId xmlns:a16="http://schemas.microsoft.com/office/drawing/2014/main" id="{71CF0DB2-0369-DEBD-6A99-7CDEA4C3DEDE}"/>
              </a:ext>
            </a:extLst>
          </p:cNvPr>
          <p:cNvPicPr>
            <a:picLocks noGrp="1"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89660" y="2330725"/>
            <a:ext cx="2855526" cy="1906498"/>
          </a:xfrm>
          <a:prstGeom prst="rect">
            <a:avLst/>
          </a:prstGeom>
        </p:spPr>
      </p:pic>
      <p:sp>
        <p:nvSpPr>
          <p:cNvPr id="4" name="Text Placeholder 9">
            <a:extLst>
              <a:ext uri="{FF2B5EF4-FFF2-40B4-BE49-F238E27FC236}">
                <a16:creationId xmlns:a16="http://schemas.microsoft.com/office/drawing/2014/main" id="{0D55A31F-6E8E-DDE1-0E53-C18E9A5CEB1D}"/>
              </a:ext>
            </a:extLst>
          </p:cNvPr>
          <p:cNvSpPr>
            <a:spLocks noGrp="1"/>
          </p:cNvSpPr>
          <p:nvPr/>
        </p:nvSpPr>
        <p:spPr>
          <a:xfrm rot="647949">
            <a:off x="6008570" y="2599104"/>
            <a:ext cx="2973322" cy="1615622"/>
          </a:xfrm>
          <a:prstGeom prst="cloud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lt1"/>
                </a:solidFill>
                <a:latin typeface="+mn-lt"/>
                <a:ea typeface="+mn-ea"/>
                <a:cs typeface="+mn-cs"/>
              </a:defRPr>
            </a:lvl1pPr>
            <a:lvl2pPr marL="457063" indent="0" algn="l" defTabSz="457200" rtl="0" eaLnBrk="1" latinLnBrk="0" hangingPunct="1">
              <a:spcBef>
                <a:spcPts val="1000"/>
              </a:spcBef>
              <a:spcAft>
                <a:spcPts val="0"/>
              </a:spcAft>
              <a:buClr>
                <a:schemeClr val="accent1"/>
              </a:buClr>
              <a:buSzPct val="80000"/>
              <a:buFont typeface="Wingdings 3" charset="2"/>
              <a:buNone/>
              <a:defRPr sz="1400" kern="1200">
                <a:solidFill>
                  <a:schemeClr val="lt1"/>
                </a:solidFill>
                <a:latin typeface="+mn-lt"/>
                <a:ea typeface="+mn-ea"/>
                <a:cs typeface="+mn-cs"/>
              </a:defRPr>
            </a:lvl2pPr>
            <a:lvl3pPr marL="914126" indent="0" algn="l" defTabSz="457200" rtl="0" eaLnBrk="1" latinLnBrk="0" hangingPunct="1">
              <a:spcBef>
                <a:spcPts val="1000"/>
              </a:spcBef>
              <a:spcAft>
                <a:spcPts val="0"/>
              </a:spcAft>
              <a:buClr>
                <a:schemeClr val="accent1"/>
              </a:buClr>
              <a:buSzPct val="80000"/>
              <a:buFont typeface="Wingdings 3" charset="2"/>
              <a:buNone/>
              <a:defRPr sz="1200" kern="1200">
                <a:solidFill>
                  <a:schemeClr val="lt1"/>
                </a:solidFill>
                <a:latin typeface="+mn-lt"/>
                <a:ea typeface="+mn-ea"/>
                <a:cs typeface="+mn-cs"/>
              </a:defRPr>
            </a:lvl3pPr>
            <a:lvl4pPr marL="1371189" indent="0" algn="l" defTabSz="457200" rtl="0" eaLnBrk="1" latinLnBrk="0" hangingPunct="1">
              <a:spcBef>
                <a:spcPts val="1000"/>
              </a:spcBef>
              <a:spcAft>
                <a:spcPts val="0"/>
              </a:spcAft>
              <a:buClr>
                <a:schemeClr val="accent1"/>
              </a:buClr>
              <a:buSzPct val="80000"/>
              <a:buFont typeface="Wingdings 3" charset="2"/>
              <a:buNone/>
              <a:defRPr sz="1000" kern="1200">
                <a:solidFill>
                  <a:schemeClr val="lt1"/>
                </a:solidFill>
                <a:latin typeface="+mn-lt"/>
                <a:ea typeface="+mn-ea"/>
                <a:cs typeface="+mn-cs"/>
              </a:defRPr>
            </a:lvl4pPr>
            <a:lvl5pPr marL="1828251" indent="0" algn="l" defTabSz="457200" rtl="0" eaLnBrk="1" latinLnBrk="0" hangingPunct="1">
              <a:spcBef>
                <a:spcPts val="1000"/>
              </a:spcBef>
              <a:spcAft>
                <a:spcPts val="0"/>
              </a:spcAft>
              <a:buClr>
                <a:schemeClr val="accent1"/>
              </a:buClr>
              <a:buSzPct val="80000"/>
              <a:buFont typeface="Wingdings 3" charset="2"/>
              <a:buNone/>
              <a:defRPr sz="1000" kern="1200">
                <a:solidFill>
                  <a:schemeClr val="lt1"/>
                </a:solidFill>
                <a:latin typeface="+mn-lt"/>
                <a:ea typeface="+mn-ea"/>
                <a:cs typeface="+mn-cs"/>
              </a:defRPr>
            </a:lvl5pPr>
            <a:lvl6pPr marL="2285314" indent="0" algn="l" defTabSz="457200" rtl="0" eaLnBrk="1" latinLnBrk="0" hangingPunct="1">
              <a:spcBef>
                <a:spcPts val="1000"/>
              </a:spcBef>
              <a:spcAft>
                <a:spcPts val="0"/>
              </a:spcAft>
              <a:buClr>
                <a:schemeClr val="accent1"/>
              </a:buClr>
              <a:buSzPct val="80000"/>
              <a:buFont typeface="Wingdings 3" charset="2"/>
              <a:buNone/>
              <a:defRPr sz="1000" kern="1200">
                <a:solidFill>
                  <a:schemeClr val="lt1"/>
                </a:solidFill>
                <a:latin typeface="+mn-lt"/>
                <a:ea typeface="+mn-ea"/>
                <a:cs typeface="+mn-cs"/>
              </a:defRPr>
            </a:lvl6pPr>
            <a:lvl7pPr marL="2742377" indent="0" algn="l" defTabSz="457200" rtl="0" eaLnBrk="1" latinLnBrk="0" hangingPunct="1">
              <a:spcBef>
                <a:spcPts val="1000"/>
              </a:spcBef>
              <a:spcAft>
                <a:spcPts val="0"/>
              </a:spcAft>
              <a:buClr>
                <a:schemeClr val="accent1"/>
              </a:buClr>
              <a:buSzPct val="80000"/>
              <a:buFont typeface="Wingdings 3" charset="2"/>
              <a:buNone/>
              <a:defRPr sz="1000" kern="1200">
                <a:solidFill>
                  <a:schemeClr val="lt1"/>
                </a:solidFill>
                <a:latin typeface="+mn-lt"/>
                <a:ea typeface="+mn-ea"/>
                <a:cs typeface="+mn-cs"/>
              </a:defRPr>
            </a:lvl7pPr>
            <a:lvl8pPr marL="319944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lt1"/>
                </a:solidFill>
                <a:latin typeface="+mn-lt"/>
                <a:ea typeface="+mn-ea"/>
                <a:cs typeface="+mn-cs"/>
              </a:defRPr>
            </a:lvl8pPr>
            <a:lvl9pPr marL="3656503" indent="0" algn="l" defTabSz="457200" rtl="0" eaLnBrk="1" latinLnBrk="0" hangingPunct="1">
              <a:spcBef>
                <a:spcPts val="1000"/>
              </a:spcBef>
              <a:spcAft>
                <a:spcPts val="0"/>
              </a:spcAft>
              <a:buClr>
                <a:schemeClr val="accent1"/>
              </a:buClr>
              <a:buSzPct val="80000"/>
              <a:buFont typeface="Wingdings 3" charset="2"/>
              <a:buNone/>
              <a:defRPr sz="1000" kern="1200">
                <a:solidFill>
                  <a:schemeClr val="lt1"/>
                </a:solidFill>
                <a:latin typeface="+mn-lt"/>
                <a:ea typeface="+mn-ea"/>
                <a:cs typeface="+mn-cs"/>
              </a:defRPr>
            </a:lvl9pPr>
          </a:lstStyle>
          <a:p>
            <a:endParaRPr lang="en-GB" dirty="0">
              <a:solidFill>
                <a:schemeClr val="tx1"/>
              </a:solidFill>
            </a:endParaRPr>
          </a:p>
          <a:p>
            <a:r>
              <a:rPr lang="en-GB" dirty="0">
                <a:solidFill>
                  <a:schemeClr val="tx1"/>
                </a:solidFill>
              </a:rPr>
              <a:t>Surgeries &amp; home visits</a:t>
            </a:r>
            <a:endParaRPr lang="en-GB">
              <a:solidFill>
                <a:schemeClr val="tx1"/>
              </a:solidFill>
              <a:ea typeface="Calibri"/>
              <a:cs typeface="Calibri"/>
            </a:endParaRPr>
          </a:p>
          <a:p>
            <a:r>
              <a:rPr lang="en-GB" dirty="0">
                <a:solidFill>
                  <a:schemeClr val="tx1"/>
                </a:solidFill>
              </a:rPr>
              <a:t>10/15/20 minute appointments</a:t>
            </a:r>
            <a:endParaRPr lang="en-GB">
              <a:solidFill>
                <a:schemeClr val="tx1"/>
              </a:solidFill>
              <a:ea typeface="Calibri"/>
              <a:cs typeface="Calibri"/>
            </a:endParaRPr>
          </a:p>
          <a:p>
            <a:endParaRPr lang="en-GB" dirty="0">
              <a:solidFill>
                <a:schemeClr val="tx1"/>
              </a:solidFill>
            </a:endParaRPr>
          </a:p>
        </p:txBody>
      </p:sp>
      <p:sp>
        <p:nvSpPr>
          <p:cNvPr id="5" name="TextBox 6">
            <a:extLst>
              <a:ext uri="{FF2B5EF4-FFF2-40B4-BE49-F238E27FC236}">
                <a16:creationId xmlns:a16="http://schemas.microsoft.com/office/drawing/2014/main" id="{B406117B-E037-644C-B159-F25707A9D853}"/>
              </a:ext>
            </a:extLst>
          </p:cNvPr>
          <p:cNvSpPr txBox="1"/>
          <p:nvPr/>
        </p:nvSpPr>
        <p:spPr>
          <a:xfrm>
            <a:off x="3250909" y="4784111"/>
            <a:ext cx="2136307"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00" dirty="0">
                <a:hlinkClick r:id="rId4" tooltip="https://en.wikipedia.org/wiki/Occupational_stress"/>
              </a:rPr>
              <a:t>This Photo</a:t>
            </a:r>
            <a:r>
              <a:rPr lang="en-GB" sz="900" dirty="0"/>
              <a:t> by Unknown Author is licensed under </a:t>
            </a:r>
            <a:r>
              <a:rPr lang="en-GB" sz="900" dirty="0">
                <a:hlinkClick r:id="rId5" tooltip="https://creativecommons.org/licenses/by-sa/3.0/"/>
              </a:rPr>
              <a:t>CC BY-SA</a:t>
            </a:r>
            <a:endParaRPr lang="en-GB" sz="900" dirty="0"/>
          </a:p>
        </p:txBody>
      </p:sp>
      <p:sp>
        <p:nvSpPr>
          <p:cNvPr id="6" name="Thought Bubble: Cloud 5">
            <a:extLst>
              <a:ext uri="{FF2B5EF4-FFF2-40B4-BE49-F238E27FC236}">
                <a16:creationId xmlns:a16="http://schemas.microsoft.com/office/drawing/2014/main" id="{DB94C5B0-EB40-05E2-B41C-D0A072684D7D}"/>
              </a:ext>
            </a:extLst>
          </p:cNvPr>
          <p:cNvSpPr/>
          <p:nvPr/>
        </p:nvSpPr>
        <p:spPr>
          <a:xfrm>
            <a:off x="6232383" y="619588"/>
            <a:ext cx="2873830" cy="1394082"/>
          </a:xfrm>
          <a:prstGeom prst="cloud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solidFill>
                  <a:schemeClr val="tx1"/>
                </a:solidFill>
              </a:rPr>
              <a:t>Tutorials and teaching</a:t>
            </a:r>
            <a:r>
              <a:rPr lang="en-GB" dirty="0"/>
              <a:t> </a:t>
            </a:r>
            <a:r>
              <a:rPr lang="en-GB" dirty="0">
                <a:solidFill>
                  <a:schemeClr val="tx1"/>
                </a:solidFill>
              </a:rPr>
              <a:t>preparation</a:t>
            </a:r>
          </a:p>
        </p:txBody>
      </p:sp>
      <p:sp>
        <p:nvSpPr>
          <p:cNvPr id="7" name="Thought Bubble: Cloud 6">
            <a:extLst>
              <a:ext uri="{FF2B5EF4-FFF2-40B4-BE49-F238E27FC236}">
                <a16:creationId xmlns:a16="http://schemas.microsoft.com/office/drawing/2014/main" id="{BFFB73FB-43FA-2C96-79BF-E990C1CAFDD6}"/>
              </a:ext>
            </a:extLst>
          </p:cNvPr>
          <p:cNvSpPr/>
          <p:nvPr/>
        </p:nvSpPr>
        <p:spPr>
          <a:xfrm rot="20759112" flipH="1">
            <a:off x="-58781" y="1506759"/>
            <a:ext cx="3044461" cy="1580627"/>
          </a:xfrm>
          <a:prstGeom prst="cloud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err="1">
                <a:solidFill>
                  <a:schemeClr val="tx1"/>
                </a:solidFill>
              </a:rPr>
              <a:t>Eportfolio</a:t>
            </a:r>
            <a:r>
              <a:rPr lang="en-GB" dirty="0">
                <a:solidFill>
                  <a:schemeClr val="tx1"/>
                </a:solidFill>
              </a:rPr>
              <a:t> log entries</a:t>
            </a:r>
          </a:p>
          <a:p>
            <a:pPr algn="ctr"/>
            <a:r>
              <a:rPr lang="en-GB" dirty="0">
                <a:solidFill>
                  <a:schemeClr val="tx1"/>
                </a:solidFill>
              </a:rPr>
              <a:t>ESR Prep</a:t>
            </a:r>
          </a:p>
          <a:p>
            <a:pPr algn="ctr"/>
            <a:r>
              <a:rPr lang="en-GB" dirty="0">
                <a:solidFill>
                  <a:schemeClr val="tx1"/>
                </a:solidFill>
              </a:rPr>
              <a:t>QIP</a:t>
            </a:r>
          </a:p>
          <a:p>
            <a:pPr algn="ctr"/>
            <a:r>
              <a:rPr lang="en-GB" dirty="0">
                <a:solidFill>
                  <a:schemeClr val="tx1"/>
                </a:solidFill>
              </a:rPr>
              <a:t>MSF</a:t>
            </a:r>
          </a:p>
        </p:txBody>
      </p:sp>
      <p:sp>
        <p:nvSpPr>
          <p:cNvPr id="8" name="Thought Bubble: Cloud 7">
            <a:extLst>
              <a:ext uri="{FF2B5EF4-FFF2-40B4-BE49-F238E27FC236}">
                <a16:creationId xmlns:a16="http://schemas.microsoft.com/office/drawing/2014/main" id="{F41580DC-F7E6-5CA0-014B-AF005DD08099}"/>
              </a:ext>
            </a:extLst>
          </p:cNvPr>
          <p:cNvSpPr/>
          <p:nvPr/>
        </p:nvSpPr>
        <p:spPr>
          <a:xfrm rot="20759112" flipH="1">
            <a:off x="57671" y="4517727"/>
            <a:ext cx="3044461" cy="1580627"/>
          </a:xfrm>
          <a:prstGeom prst="cloud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solidFill>
                  <a:schemeClr val="tx1"/>
                </a:solidFill>
              </a:rPr>
              <a:t>Life admin </a:t>
            </a:r>
          </a:p>
          <a:p>
            <a:pPr algn="ctr"/>
            <a:r>
              <a:rPr lang="en-GB" dirty="0">
                <a:solidFill>
                  <a:schemeClr val="tx1"/>
                </a:solidFill>
              </a:rPr>
              <a:t>Housework</a:t>
            </a:r>
          </a:p>
          <a:p>
            <a:pPr algn="ctr"/>
            <a:r>
              <a:rPr lang="en-GB" dirty="0">
                <a:solidFill>
                  <a:schemeClr val="tx1"/>
                </a:solidFill>
              </a:rPr>
              <a:t>Meal prep</a:t>
            </a:r>
          </a:p>
          <a:p>
            <a:pPr algn="ctr"/>
            <a:r>
              <a:rPr lang="en-GB" dirty="0">
                <a:solidFill>
                  <a:schemeClr val="tx1"/>
                </a:solidFill>
              </a:rPr>
              <a:t>Childcare</a:t>
            </a:r>
          </a:p>
          <a:p>
            <a:pPr algn="ctr"/>
            <a:endParaRPr lang="en-GB" dirty="0">
              <a:solidFill>
                <a:schemeClr val="tx1"/>
              </a:solidFill>
            </a:endParaRPr>
          </a:p>
        </p:txBody>
      </p:sp>
      <p:sp>
        <p:nvSpPr>
          <p:cNvPr id="9" name="Thought Bubble: Cloud 8">
            <a:extLst>
              <a:ext uri="{FF2B5EF4-FFF2-40B4-BE49-F238E27FC236}">
                <a16:creationId xmlns:a16="http://schemas.microsoft.com/office/drawing/2014/main" id="{B0CD55C5-C859-9D65-D48A-95FC24220EB2}"/>
              </a:ext>
            </a:extLst>
          </p:cNvPr>
          <p:cNvSpPr/>
          <p:nvPr/>
        </p:nvSpPr>
        <p:spPr>
          <a:xfrm rot="531441" flipH="1">
            <a:off x="2222407" y="497927"/>
            <a:ext cx="3508498" cy="1569974"/>
          </a:xfrm>
          <a:prstGeom prst="cloud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err="1">
                <a:solidFill>
                  <a:schemeClr val="tx1"/>
                </a:solidFill>
              </a:rPr>
              <a:t>Docman</a:t>
            </a:r>
            <a:endParaRPr lang="en-GB" dirty="0">
              <a:solidFill>
                <a:schemeClr val="tx1"/>
              </a:solidFill>
            </a:endParaRPr>
          </a:p>
          <a:p>
            <a:pPr algn="ctr"/>
            <a:r>
              <a:rPr lang="en-GB" dirty="0">
                <a:solidFill>
                  <a:schemeClr val="tx1"/>
                </a:solidFill>
              </a:rPr>
              <a:t>Referrals</a:t>
            </a:r>
          </a:p>
          <a:p>
            <a:pPr algn="ctr"/>
            <a:r>
              <a:rPr lang="en-GB" dirty="0">
                <a:solidFill>
                  <a:schemeClr val="tx1"/>
                </a:solidFill>
              </a:rPr>
              <a:t>Tasks</a:t>
            </a:r>
          </a:p>
          <a:p>
            <a:pPr algn="ctr"/>
            <a:r>
              <a:rPr lang="en-GB" dirty="0">
                <a:solidFill>
                  <a:schemeClr val="tx1"/>
                </a:solidFill>
              </a:rPr>
              <a:t>Emails, emails, emails</a:t>
            </a:r>
          </a:p>
        </p:txBody>
      </p:sp>
      <p:sp>
        <p:nvSpPr>
          <p:cNvPr id="10" name="Thought Bubble: Cloud 9">
            <a:extLst>
              <a:ext uri="{FF2B5EF4-FFF2-40B4-BE49-F238E27FC236}">
                <a16:creationId xmlns:a16="http://schemas.microsoft.com/office/drawing/2014/main" id="{B106471B-650B-B408-9F3B-0A36B193287D}"/>
              </a:ext>
            </a:extLst>
          </p:cNvPr>
          <p:cNvSpPr/>
          <p:nvPr/>
        </p:nvSpPr>
        <p:spPr>
          <a:xfrm rot="20476310" flipH="1">
            <a:off x="5776621" y="4792316"/>
            <a:ext cx="2154492" cy="1022789"/>
          </a:xfrm>
          <a:prstGeom prst="cloud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solidFill>
                  <a:schemeClr val="tx1"/>
                </a:solidFill>
              </a:rPr>
              <a:t>Out of hours rota</a:t>
            </a:r>
          </a:p>
        </p:txBody>
      </p:sp>
      <p:sp>
        <p:nvSpPr>
          <p:cNvPr id="11" name="Thought Bubble: Cloud 10">
            <a:extLst>
              <a:ext uri="{FF2B5EF4-FFF2-40B4-BE49-F238E27FC236}">
                <a16:creationId xmlns:a16="http://schemas.microsoft.com/office/drawing/2014/main" id="{B527151C-821E-24D8-B55C-5B08D3F9E2C4}"/>
              </a:ext>
            </a:extLst>
          </p:cNvPr>
          <p:cNvSpPr/>
          <p:nvPr/>
        </p:nvSpPr>
        <p:spPr>
          <a:xfrm rot="20759112" flipH="1">
            <a:off x="3261735" y="4466151"/>
            <a:ext cx="2126100" cy="1324080"/>
          </a:xfrm>
          <a:prstGeom prst="cloud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solidFill>
                  <a:schemeClr val="tx1"/>
                </a:solidFill>
              </a:rPr>
              <a:t>AKT preparation</a:t>
            </a:r>
          </a:p>
          <a:p>
            <a:pPr algn="ctr"/>
            <a:r>
              <a:rPr lang="en-GB" dirty="0">
                <a:solidFill>
                  <a:schemeClr val="tx1"/>
                </a:solidFill>
              </a:rPr>
              <a:t>SCA preparation</a:t>
            </a:r>
          </a:p>
        </p:txBody>
      </p:sp>
    </p:spTree>
    <p:extLst>
      <p:ext uri="{BB962C8B-B14F-4D97-AF65-F5344CB8AC3E}">
        <p14:creationId xmlns:p14="http://schemas.microsoft.com/office/powerpoint/2010/main" val="271102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35E909-9D13-50DC-F764-7778446C209C}"/>
              </a:ext>
            </a:extLst>
          </p:cNvPr>
          <p:cNvSpPr>
            <a:spLocks noGrp="1"/>
          </p:cNvSpPr>
          <p:nvPr>
            <p:ph type="body" sz="quarter" idx="10"/>
          </p:nvPr>
        </p:nvSpPr>
        <p:spPr>
          <a:xfrm>
            <a:off x="722090" y="1180571"/>
            <a:ext cx="7684786" cy="4486261"/>
          </a:xfrm>
        </p:spPr>
        <p:txBody>
          <a:bodyPr vert="horz" lIns="91440" tIns="45720" rIns="91440" bIns="45720" rtlCol="0" anchor="t">
            <a:normAutofit lnSpcReduction="10000"/>
          </a:bodyPr>
          <a:lstStyle/>
          <a:p>
            <a:r>
              <a:rPr lang="en-US">
                <a:ea typeface="Source Sans Pro"/>
              </a:rPr>
              <a:t>Reasons why...</a:t>
            </a:r>
          </a:p>
          <a:p>
            <a:pPr lvl="1">
              <a:buFont typeface="Courier New"/>
              <a:buChar char="o"/>
            </a:pPr>
            <a:r>
              <a:rPr lang="en-US" dirty="0">
                <a:ea typeface="Source Sans Pro"/>
              </a:rPr>
              <a:t>Lack of information</a:t>
            </a:r>
          </a:p>
          <a:p>
            <a:pPr lvl="1">
              <a:buFont typeface="Courier New"/>
              <a:buChar char="o"/>
            </a:pPr>
            <a:r>
              <a:rPr lang="en-US">
                <a:ea typeface="Source Sans Pro"/>
              </a:rPr>
              <a:t>Inexperience</a:t>
            </a:r>
          </a:p>
          <a:p>
            <a:pPr lvl="1">
              <a:buFont typeface="Courier New"/>
              <a:buChar char="o"/>
            </a:pPr>
            <a:r>
              <a:rPr lang="en-US" dirty="0">
                <a:ea typeface="Source Sans Pro"/>
              </a:rPr>
              <a:t>Feeling overwhelmed leading to lack of motivation</a:t>
            </a:r>
          </a:p>
          <a:p>
            <a:pPr lvl="1">
              <a:buFont typeface="Courier New"/>
              <a:buChar char="o"/>
            </a:pPr>
            <a:r>
              <a:rPr lang="en-US" dirty="0">
                <a:ea typeface="Source Sans Pro"/>
              </a:rPr>
              <a:t>Unfamiliar with IT systems</a:t>
            </a:r>
          </a:p>
          <a:p>
            <a:pPr lvl="1">
              <a:buFont typeface="Courier New"/>
              <a:buChar char="o"/>
            </a:pPr>
            <a:r>
              <a:rPr lang="en-US" dirty="0">
                <a:ea typeface="Source Sans Pro"/>
              </a:rPr>
              <a:t>Perfectionist</a:t>
            </a:r>
          </a:p>
          <a:p>
            <a:pPr lvl="1">
              <a:buFont typeface="Courier New"/>
              <a:buChar char="o"/>
            </a:pPr>
            <a:r>
              <a:rPr lang="en-US" dirty="0">
                <a:ea typeface="Source Sans Pro"/>
              </a:rPr>
              <a:t>Ill health</a:t>
            </a:r>
          </a:p>
          <a:p>
            <a:pPr lvl="1">
              <a:buFont typeface="Courier New"/>
              <a:buChar char="o"/>
            </a:pPr>
            <a:r>
              <a:rPr lang="en-US" dirty="0">
                <a:ea typeface="Source Sans Pro"/>
              </a:rPr>
              <a:t>Easily distracted </a:t>
            </a:r>
          </a:p>
        </p:txBody>
      </p:sp>
    </p:spTree>
    <p:extLst>
      <p:ext uri="{BB962C8B-B14F-4D97-AF65-F5344CB8AC3E}">
        <p14:creationId xmlns:p14="http://schemas.microsoft.com/office/powerpoint/2010/main" val="1561640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1BA249-4728-D20F-9F39-2259CA5873B5}"/>
              </a:ext>
            </a:extLst>
          </p:cNvPr>
          <p:cNvSpPr>
            <a:spLocks noGrp="1"/>
          </p:cNvSpPr>
          <p:nvPr>
            <p:ph type="body" sz="quarter" idx="10"/>
          </p:nvPr>
        </p:nvSpPr>
        <p:spPr/>
        <p:txBody>
          <a:bodyPr vert="horz" lIns="91440" tIns="45720" rIns="91440" bIns="45720" rtlCol="0" anchor="t">
            <a:normAutofit/>
          </a:bodyPr>
          <a:lstStyle/>
          <a:p>
            <a:r>
              <a:rPr lang="en-US" dirty="0">
                <a:ea typeface="Source Sans Pro"/>
              </a:rPr>
              <a:t>Group work </a:t>
            </a:r>
          </a:p>
          <a:p>
            <a:endParaRPr lang="en-US" dirty="0">
              <a:ea typeface="Source Sans Pro"/>
            </a:endParaRPr>
          </a:p>
          <a:p>
            <a:r>
              <a:rPr lang="en-US" dirty="0">
                <a:ea typeface="Source Sans Pro"/>
              </a:rPr>
              <a:t>Have a chat in your small groups about how we might work through some of these issues</a:t>
            </a:r>
          </a:p>
        </p:txBody>
      </p:sp>
    </p:spTree>
    <p:extLst>
      <p:ext uri="{BB962C8B-B14F-4D97-AF65-F5344CB8AC3E}">
        <p14:creationId xmlns:p14="http://schemas.microsoft.com/office/powerpoint/2010/main" val="1309378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8AE8A8-FE69-7D61-100A-C18F833B1ED7}"/>
              </a:ext>
            </a:extLst>
          </p:cNvPr>
          <p:cNvSpPr>
            <a:spLocks noGrp="1"/>
          </p:cNvSpPr>
          <p:nvPr>
            <p:ph type="body" sz="quarter" idx="10"/>
          </p:nvPr>
        </p:nvSpPr>
        <p:spPr/>
        <p:txBody>
          <a:bodyPr vert="horz" lIns="91440" tIns="45720" rIns="91440" bIns="45720" rtlCol="0" anchor="t">
            <a:normAutofit/>
          </a:bodyPr>
          <a:lstStyle/>
          <a:p>
            <a:endParaRPr lang="en-US" dirty="0">
              <a:ea typeface="Source Sans Pro"/>
            </a:endParaRPr>
          </a:p>
        </p:txBody>
      </p:sp>
      <p:pic>
        <p:nvPicPr>
          <p:cNvPr id="3" name="Picture 2" descr="A frog on a clock&#10;&#10;Description automatically generated">
            <a:extLst>
              <a:ext uri="{FF2B5EF4-FFF2-40B4-BE49-F238E27FC236}">
                <a16:creationId xmlns:a16="http://schemas.microsoft.com/office/drawing/2014/main" id="{863A4A3A-AB55-41ED-6D0F-32B476C578D5}"/>
              </a:ext>
            </a:extLst>
          </p:cNvPr>
          <p:cNvPicPr>
            <a:picLocks noChangeAspect="1"/>
          </p:cNvPicPr>
          <p:nvPr/>
        </p:nvPicPr>
        <p:blipFill>
          <a:blip r:embed="rId3"/>
          <a:stretch>
            <a:fillRect/>
          </a:stretch>
        </p:blipFill>
        <p:spPr>
          <a:xfrm>
            <a:off x="5941218" y="2261236"/>
            <a:ext cx="2628900" cy="4057650"/>
          </a:xfrm>
          <a:prstGeom prst="rect">
            <a:avLst/>
          </a:prstGeom>
        </p:spPr>
      </p:pic>
      <p:sp>
        <p:nvSpPr>
          <p:cNvPr id="4" name="Title 1">
            <a:extLst>
              <a:ext uri="{FF2B5EF4-FFF2-40B4-BE49-F238E27FC236}">
                <a16:creationId xmlns:a16="http://schemas.microsoft.com/office/drawing/2014/main" id="{119F5FD9-2E8E-0D91-89D7-8D15644F9132}"/>
              </a:ext>
            </a:extLst>
          </p:cNvPr>
          <p:cNvSpPr>
            <a:spLocks noGrp="1"/>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t>Eat that frog !</a:t>
            </a:r>
            <a:br>
              <a:rPr lang="en-GB" dirty="0"/>
            </a:br>
            <a:endParaRPr lang="en-GB" dirty="0"/>
          </a:p>
        </p:txBody>
      </p:sp>
      <p:sp>
        <p:nvSpPr>
          <p:cNvPr id="5" name="Text Placeholder 2">
            <a:extLst>
              <a:ext uri="{FF2B5EF4-FFF2-40B4-BE49-F238E27FC236}">
                <a16:creationId xmlns:a16="http://schemas.microsoft.com/office/drawing/2014/main" id="{A370DD04-F3C8-DDCC-2234-AF286CC065FF}"/>
              </a:ext>
            </a:extLst>
          </p:cNvPr>
          <p:cNvSpPr>
            <a:spLocks noGrp="1"/>
          </p:cNvSpPr>
          <p:nvPr/>
        </p:nvSpPr>
        <p:spPr>
          <a:xfrm>
            <a:off x="908121" y="2795091"/>
            <a:ext cx="4766651" cy="1489646"/>
          </a:xfrm>
          <a:prstGeom prst="rect">
            <a:avLst/>
          </a:prstGeom>
        </p:spPr>
        <p:txBody>
          <a:bodyPr vert="horz" lIns="91440" tIns="45720" rIns="91440" bIns="45720" rtlCol="0" anchor="b">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r>
              <a:rPr lang="en-GB" sz="1800" b="0" i="1" dirty="0">
                <a:solidFill>
                  <a:srgbClr val="00B050"/>
                </a:solidFill>
                <a:effectLst/>
                <a:latin typeface="Calibri"/>
                <a:cs typeface="Calibri"/>
              </a:rPr>
              <a:t>Mark Twain </a:t>
            </a:r>
            <a:endParaRPr lang="en-GB" i="1" dirty="0">
              <a:solidFill>
                <a:srgbClr val="00B050"/>
              </a:solidFill>
              <a:latin typeface="Calibri"/>
              <a:cs typeface="Calibri"/>
            </a:endParaRPr>
          </a:p>
          <a:p>
            <a:r>
              <a:rPr lang="en-GB" sz="1800" i="1" dirty="0">
                <a:solidFill>
                  <a:srgbClr val="00B050"/>
                </a:solidFill>
                <a:latin typeface="Calibri"/>
                <a:cs typeface="Calibri"/>
              </a:rPr>
              <a:t>'' </a:t>
            </a:r>
            <a:r>
              <a:rPr lang="en-GB" sz="1800" b="0" i="1" dirty="0">
                <a:solidFill>
                  <a:srgbClr val="00B050"/>
                </a:solidFill>
                <a:effectLst/>
                <a:latin typeface="Calibri"/>
                <a:cs typeface="Calibri"/>
              </a:rPr>
              <a:t>if you eat a live frog at the beginning of the day that will be the worst thing you have to do all day </a:t>
            </a:r>
            <a:r>
              <a:rPr lang="en-GB" sz="1800" i="1" dirty="0">
                <a:solidFill>
                  <a:srgbClr val="00B050"/>
                </a:solidFill>
                <a:latin typeface="Calibri"/>
                <a:cs typeface="Calibri"/>
              </a:rPr>
              <a:t>''</a:t>
            </a:r>
            <a:endParaRPr lang="en-GB" i="1" dirty="0">
              <a:solidFill>
                <a:srgbClr val="00B050"/>
              </a:solidFill>
              <a:latin typeface="Calibri"/>
              <a:ea typeface="Calibri"/>
              <a:cs typeface="Calibri"/>
            </a:endParaRPr>
          </a:p>
        </p:txBody>
      </p:sp>
    </p:spTree>
    <p:extLst>
      <p:ext uri="{BB962C8B-B14F-4D97-AF65-F5344CB8AC3E}">
        <p14:creationId xmlns:p14="http://schemas.microsoft.com/office/powerpoint/2010/main" val="13864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59258C-7D62-A0D1-865C-42F923ABC1BC}"/>
              </a:ext>
            </a:extLst>
          </p:cNvPr>
          <p:cNvSpPr>
            <a:spLocks noGrp="1"/>
          </p:cNvSpPr>
          <p:nvPr>
            <p:ph type="body" sz="quarter" idx="10"/>
          </p:nvPr>
        </p:nvSpPr>
        <p:spPr/>
        <p:txBody>
          <a:bodyPr/>
          <a:lstStyle/>
          <a:p>
            <a:endParaRPr lang="en-US"/>
          </a:p>
        </p:txBody>
      </p:sp>
      <p:pic>
        <p:nvPicPr>
          <p:cNvPr id="3" name="Online Media 2" title="&quot;Eat That Frog&quot; Top Takeaways | Brian Tracy">
            <a:hlinkClick r:id="" action="ppaction://media"/>
            <a:extLst>
              <a:ext uri="{FF2B5EF4-FFF2-40B4-BE49-F238E27FC236}">
                <a16:creationId xmlns:a16="http://schemas.microsoft.com/office/drawing/2014/main" id="{05CCE811-682E-6BC7-9013-FBD592624B90}"/>
              </a:ext>
            </a:extLst>
          </p:cNvPr>
          <p:cNvPicPr>
            <a:picLocks noRot="1" noChangeAspect="1"/>
          </p:cNvPicPr>
          <p:nvPr>
            <a:videoFile r:link="rId1"/>
          </p:nvPr>
        </p:nvPicPr>
        <p:blipFill>
          <a:blip r:embed="rId3"/>
          <a:stretch>
            <a:fillRect/>
          </a:stretch>
        </p:blipFill>
        <p:spPr>
          <a:xfrm>
            <a:off x="914400" y="1362075"/>
            <a:ext cx="7315200" cy="4133850"/>
          </a:xfrm>
          <a:prstGeom prst="rect">
            <a:avLst/>
          </a:prstGeom>
        </p:spPr>
      </p:pic>
    </p:spTree>
    <p:extLst>
      <p:ext uri="{BB962C8B-B14F-4D97-AF65-F5344CB8AC3E}">
        <p14:creationId xmlns:p14="http://schemas.microsoft.com/office/powerpoint/2010/main" val="1999908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714572-2D67-224B-0601-0C9A631748EA}"/>
              </a:ext>
            </a:extLst>
          </p:cNvPr>
          <p:cNvSpPr>
            <a:spLocks noGrp="1"/>
          </p:cNvSpPr>
          <p:nvPr>
            <p:ph type="body" sz="quarter" idx="10"/>
          </p:nvPr>
        </p:nvSpPr>
        <p:spPr/>
        <p:txBody>
          <a:bodyPr vert="horz" lIns="91440" tIns="45720" rIns="91440" bIns="45720" rtlCol="0" anchor="t">
            <a:normAutofit/>
          </a:bodyPr>
          <a:lstStyle/>
          <a:p>
            <a:r>
              <a:rPr lang="en-US" dirty="0">
                <a:ea typeface="Source Sans Pro"/>
              </a:rPr>
              <a:t>Do the biggest/hardest/most important task first </a:t>
            </a:r>
            <a:endParaRPr lang="en-US"/>
          </a:p>
          <a:p>
            <a:r>
              <a:rPr lang="en-US" dirty="0">
                <a:ea typeface="Source Sans Pro"/>
              </a:rPr>
              <a:t>Start immediately...</a:t>
            </a:r>
            <a:r>
              <a:rPr lang="en-US">
                <a:ea typeface="Source Sans Pro"/>
              </a:rPr>
              <a:t>don't</a:t>
            </a:r>
            <a:r>
              <a:rPr lang="en-US" dirty="0">
                <a:ea typeface="Source Sans Pro"/>
              </a:rPr>
              <a:t> procrastinate </a:t>
            </a:r>
          </a:p>
          <a:p>
            <a:r>
              <a:rPr lang="en-US" dirty="0">
                <a:ea typeface="Source Sans Pro"/>
              </a:rPr>
              <a:t>Develop a positive addiction to completing tasks </a:t>
            </a:r>
          </a:p>
          <a:p>
            <a:r>
              <a:rPr lang="en-US" dirty="0">
                <a:ea typeface="Source Sans Pro"/>
              </a:rPr>
              <a:t>Practice one frog at a time </a:t>
            </a:r>
          </a:p>
        </p:txBody>
      </p:sp>
    </p:spTree>
    <p:extLst>
      <p:ext uri="{BB962C8B-B14F-4D97-AF65-F5344CB8AC3E}">
        <p14:creationId xmlns:p14="http://schemas.microsoft.com/office/powerpoint/2010/main" val="3974848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AA80C0-ED5E-C64A-5A1C-D61CD466D553}"/>
              </a:ext>
            </a:extLst>
          </p:cNvPr>
          <p:cNvSpPr>
            <a:spLocks noGrp="1"/>
          </p:cNvSpPr>
          <p:nvPr>
            <p:ph type="body" sz="quarter" idx="10"/>
          </p:nvPr>
        </p:nvSpPr>
        <p:spPr>
          <a:xfrm>
            <a:off x="851486" y="1683778"/>
            <a:ext cx="7684786" cy="4486261"/>
          </a:xfrm>
        </p:spPr>
        <p:txBody>
          <a:bodyPr vert="horz" lIns="91440" tIns="45720" rIns="91440" bIns="45720" rtlCol="0" anchor="t">
            <a:normAutofit/>
          </a:bodyPr>
          <a:lstStyle/>
          <a:p>
            <a:endParaRPr lang="en-US"/>
          </a:p>
          <a:p>
            <a:endParaRPr lang="en-US" dirty="0">
              <a:ea typeface="Source Sans Pro"/>
            </a:endParaRPr>
          </a:p>
          <a:p>
            <a:endParaRPr lang="en-US" dirty="0">
              <a:ea typeface="Source Sans Pro"/>
            </a:endParaRPr>
          </a:p>
          <a:p>
            <a:endParaRPr lang="en-US" dirty="0">
              <a:ea typeface="Source Sans Pro"/>
            </a:endParaRPr>
          </a:p>
        </p:txBody>
      </p:sp>
      <p:pic>
        <p:nvPicPr>
          <p:cNvPr id="3" name="Picture 2" descr="A person in a suit smiling&#10;&#10;Description automatically generated">
            <a:extLst>
              <a:ext uri="{FF2B5EF4-FFF2-40B4-BE49-F238E27FC236}">
                <a16:creationId xmlns:a16="http://schemas.microsoft.com/office/drawing/2014/main" id="{582AA900-CBA0-5071-3A74-A7C17013D725}"/>
              </a:ext>
            </a:extLst>
          </p:cNvPr>
          <p:cNvPicPr>
            <a:picLocks noChangeAspect="1"/>
          </p:cNvPicPr>
          <p:nvPr/>
        </p:nvPicPr>
        <p:blipFill>
          <a:blip r:embed="rId3"/>
          <a:stretch>
            <a:fillRect/>
          </a:stretch>
        </p:blipFill>
        <p:spPr>
          <a:xfrm>
            <a:off x="1074497" y="1193455"/>
            <a:ext cx="5207839" cy="3040452"/>
          </a:xfrm>
          <a:prstGeom prst="rect">
            <a:avLst/>
          </a:prstGeom>
        </p:spPr>
      </p:pic>
      <p:pic>
        <p:nvPicPr>
          <p:cNvPr id="4" name="Picture 3" descr="A book cover with text&#10;&#10;Description automatically generated">
            <a:extLst>
              <a:ext uri="{FF2B5EF4-FFF2-40B4-BE49-F238E27FC236}">
                <a16:creationId xmlns:a16="http://schemas.microsoft.com/office/drawing/2014/main" id="{8B417A8E-4451-DD1A-0296-D5B3FC11DC43}"/>
              </a:ext>
            </a:extLst>
          </p:cNvPr>
          <p:cNvPicPr>
            <a:picLocks noChangeAspect="1"/>
          </p:cNvPicPr>
          <p:nvPr/>
        </p:nvPicPr>
        <p:blipFill>
          <a:blip r:embed="rId4"/>
          <a:stretch>
            <a:fillRect/>
          </a:stretch>
        </p:blipFill>
        <p:spPr>
          <a:xfrm>
            <a:off x="6968373" y="3430695"/>
            <a:ext cx="1390650" cy="1962150"/>
          </a:xfrm>
          <a:prstGeom prst="rect">
            <a:avLst/>
          </a:prstGeom>
        </p:spPr>
      </p:pic>
    </p:spTree>
    <p:extLst>
      <p:ext uri="{BB962C8B-B14F-4D97-AF65-F5344CB8AC3E}">
        <p14:creationId xmlns:p14="http://schemas.microsoft.com/office/powerpoint/2010/main" val="232300818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NES Document" ma:contentTypeID="0x010100540009AA9B7AD14AB7CB3A6FC98C51F800093A37BA9DE2234387C8D47F9304F24F" ma:contentTypeVersion="197" ma:contentTypeDescription="AI created content type for migration of content from Fresco to SP" ma:contentTypeScope="" ma:versionID="c05968bae04c3b330e6e81d8e447fcfc">
  <xsd:schema xmlns:xsd="http://www.w3.org/2001/XMLSchema" xmlns:xs="http://www.w3.org/2001/XMLSchema" xmlns:p="http://schemas.microsoft.com/office/2006/metadata/properties" xmlns:ns1="http://schemas.microsoft.com/sharepoint/v3" xmlns:ns2="9369f9cd-7934-46f9-83f8-0ab2aa6125c5" xmlns:ns4="72c27bc8-f1cf-457f-9f0c-f3bbe8b33b63" targetNamespace="http://schemas.microsoft.com/office/2006/metadata/properties" ma:root="true" ma:fieldsID="4857b80e6b437c6871542d2693f7b835" ns1:_="" ns2:_="" ns4:_="">
    <xsd:import namespace="http://schemas.microsoft.com/sharepoint/v3"/>
    <xsd:import namespace="9369f9cd-7934-46f9-83f8-0ab2aa6125c5"/>
    <xsd:import namespace="72c27bc8-f1cf-457f-9f0c-f3bbe8b33b63"/>
    <xsd:element name="properties">
      <xsd:complexType>
        <xsd:sequence>
          <xsd:element name="documentManagement">
            <xsd:complexType>
              <xsd:all>
                <xsd:element ref="ns1:KpiDescription" minOccurs="0"/>
                <xsd:element ref="ns2:MimeType" minOccurs="0"/>
                <xsd:element ref="ns2:Creator" minOccurs="0"/>
                <xsd:element ref="ns2:Tags" minOccurs="0"/>
                <xsd:element ref="ns2:Legacy_x0020_ID"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piDescription" ma:index="2" nillable="true" ma:displayName="Description" ma:description="The description provides information about the purpose of the goal." ma:internalName="Kpi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69f9cd-7934-46f9-83f8-0ab2aa6125c5" elementFormDefault="qualified">
    <xsd:import namespace="http://schemas.microsoft.com/office/2006/documentManagement/types"/>
    <xsd:import namespace="http://schemas.microsoft.com/office/infopath/2007/PartnerControls"/>
    <xsd:element name="MimeType" ma:index="3" nillable="true" ma:displayName="Mime Type" ma:internalName="MimeType">
      <xsd:simpleType>
        <xsd:restriction base="dms:Text">
          <xsd:maxLength value="255"/>
        </xsd:restriction>
      </xsd:simpleType>
    </xsd:element>
    <xsd:element name="Creator" ma:index="5" nillable="true" ma:displayName="Creator" ma:internalName="Creator">
      <xsd:simpleType>
        <xsd:restriction base="dms:Text">
          <xsd:maxLength value="255"/>
        </xsd:restriction>
      </xsd:simpleType>
    </xsd:element>
    <xsd:element name="Tags" ma:index="6" nillable="true" ma:displayName="Tags" ma:internalName="Tags">
      <xsd:simpleType>
        <xsd:restriction base="dms:Note">
          <xsd:maxLength value="255"/>
        </xsd:restriction>
      </xsd:simpleType>
    </xsd:element>
    <xsd:element name="Legacy_x0020_ID" ma:index="7" nillable="true" ma:displayName="Legacy ID" ma:internalName="Legacy_x0020_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c27bc8-f1cf-457f-9f0c-f3bbe8b33b63" elementFormDefault="qualified">
    <xsd:import namespace="http://schemas.microsoft.com/office/2006/documentManagement/types"/>
    <xsd:import namespace="http://schemas.microsoft.com/office/infopath/2007/PartnerControls"/>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4" ma:displayName="Author"/>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16ac32b6-d060-42fb-93c0-6c46742e1aee" ContentTypeId="0x010100540009AA9B7AD14AB7CB3A6FC98C51F8" PreviousValue="false"/>
</file>

<file path=customXml/item4.xml><?xml version="1.0" encoding="utf-8"?>
<p:properties xmlns:p="http://schemas.microsoft.com/office/2006/metadata/properties" xmlns:xsi="http://www.w3.org/2001/XMLSchema-instance" xmlns:pc="http://schemas.microsoft.com/office/infopath/2007/PartnerControls">
  <documentManagement>
    <_dlc_DocId xmlns="72c27bc8-f1cf-457f-9f0c-f3bbe8b33b63">QEA2HK2V67VY-1303105528-1079512</_dlc_DocId>
    <_dlc_DocIdUrl xmlns="72c27bc8-f1cf-457f-9f0c-f3bbe8b33b63">
      <Url>https://scottish.sharepoint.com/sites/1nes/_layouts/15/DocIdRedir.aspx?ID=QEA2HK2V67VY-1303105528-1079512</Url>
      <Description>QEA2HK2V67VY-1303105528-1079512</Description>
    </_dlc_DocIdUrl>
    <KpiDescription xmlns="http://schemas.microsoft.com/sharepoint/v3" xsi:nil="true"/>
    <Creator xmlns="9369f9cd-7934-46f9-83f8-0ab2aa6125c5" xsi:nil="true"/>
    <Tags xmlns="9369f9cd-7934-46f9-83f8-0ab2aa6125c5" xsi:nil="true"/>
    <MimeType xmlns="9369f9cd-7934-46f9-83f8-0ab2aa6125c5" xsi:nil="true"/>
    <Legacy_x0020_ID xmlns="9369f9cd-7934-46f9-83f8-0ab2aa6125c5" xsi:nil="true"/>
  </documentManagement>
</p:properti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BC60300-A213-4565-AEE6-D8B4AE5C6DD0}">
  <ds:schemaRefs>
    <ds:schemaRef ds:uri="http://schemas.microsoft.com/sharepoint/v3/contenttype/forms"/>
  </ds:schemaRefs>
</ds:datastoreItem>
</file>

<file path=customXml/itemProps2.xml><?xml version="1.0" encoding="utf-8"?>
<ds:datastoreItem xmlns:ds="http://schemas.openxmlformats.org/officeDocument/2006/customXml" ds:itemID="{261E5705-CF4D-47FE-9226-70B71DABB764}">
  <ds:schemaRefs>
    <ds:schemaRef ds:uri="72c27bc8-f1cf-457f-9f0c-f3bbe8b33b63"/>
    <ds:schemaRef ds:uri="9369f9cd-7934-46f9-83f8-0ab2aa6125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735026F-4AF0-4B97-B4B1-105A302E9EE9}">
  <ds:schemaRefs>
    <ds:schemaRef ds:uri="Microsoft.SharePoint.Taxonomy.ContentTypeSync"/>
  </ds:schemaRefs>
</ds:datastoreItem>
</file>

<file path=customXml/itemProps4.xml><?xml version="1.0" encoding="utf-8"?>
<ds:datastoreItem xmlns:ds="http://schemas.openxmlformats.org/officeDocument/2006/customXml" ds:itemID="{2F366B6E-B4C4-4F50-A7BB-B4D450358ADF}">
  <ds:schemaRefs>
    <ds:schemaRef ds:uri="72c27bc8-f1cf-457f-9f0c-f3bbe8b33b63"/>
    <ds:schemaRef ds:uri="9369f9cd-7934-46f9-83f8-0ab2aa6125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711C147D-64AE-4AEE-8CA6-BA603156042C}">
  <ds:schemaRefs>
    <ds:schemaRef ds:uri="http://schemas.microsoft.com/sharepoint/events"/>
  </ds:schemaRefs>
</ds:datastoreItem>
</file>

<file path=docMetadata/LabelInfo.xml><?xml version="1.0" encoding="utf-8"?>
<clbl:labelList xmlns:clbl="http://schemas.microsoft.com/office/2020/mipLabelMetadata">
  <clbl:label id="{10efe0bd-a030-4bca-809c-b5e6745e499a}" enabled="0" method="" siteId="{10efe0bd-a030-4bca-809c-b5e6745e499a}" removed="1"/>
</clbl:labelList>
</file>

<file path=docProps/app.xml><?xml version="1.0" encoding="utf-8"?>
<Properties xmlns="http://schemas.openxmlformats.org/officeDocument/2006/extended-properties" xmlns:vt="http://schemas.openxmlformats.org/officeDocument/2006/docPropsVTypes">
  <TotalTime>550</TotalTime>
  <Words>456</Words>
  <Application>Microsoft Office PowerPoint</Application>
  <PresentationFormat>On-screen Show (4:3)</PresentationFormat>
  <Paragraphs>81</Paragraphs>
  <Slides>16</Slides>
  <Notes>13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Courier New</vt:lpstr>
      <vt:lpstr>Source Sans Pro</vt:lpstr>
      <vt:lpstr>Custom Design</vt:lpstr>
      <vt:lpstr>Organisation and Time Mangement Skills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Organisational Skills</dc:title>
  <dc:creator>Jennifer Craig</dc:creator>
  <cp:lastModifiedBy>Kathleen Forsyth</cp:lastModifiedBy>
  <cp:revision>510</cp:revision>
  <dcterms:modified xsi:type="dcterms:W3CDTF">2025-08-28T09:51:49Z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0x010100540009AA9B7AD14AB7CB3A6FC98C51F800093A37BA9DE2234387C8D47F9304F24F</vt:lpwstr>
  </property>
  <property fmtid="{D5CDD505-2E9C-101B-9397-08002B2CF9AE}" pid="3" name="_dlc_DocIdItemGuid">
    <vt:lpwstr>b10e045e-feda-4a6a-aa4a-e01013a242d0</vt:lpwstr>
  </property>
</Properties>
</file>