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05" r:id="rId5"/>
    <p:sldId id="330" r:id="rId6"/>
    <p:sldId id="317" r:id="rId7"/>
    <p:sldId id="319" r:id="rId8"/>
    <p:sldId id="348" r:id="rId9"/>
    <p:sldId id="324" r:id="rId10"/>
    <p:sldId id="325" r:id="rId11"/>
    <p:sldId id="344" r:id="rId12"/>
    <p:sldId id="34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35FA-4AFB-F749-4A0B-9389D0F18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7E1BDB-21A7-5924-79D8-624A6EE2D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7802E-3419-3363-5FD0-895BACC51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8C0D0-5F8D-14EF-5333-82582A89D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3455B-FCC6-4E84-48A6-219D02522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87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74938-A509-76FA-306F-83ADEF258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4A46D8-C842-1F22-2B70-23374BD9D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EA53A-4E98-86A8-0936-9D5E03EBC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4592B-2657-8CF8-6ABD-DB313E885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1534B-C278-14F7-1E71-FFB15A40E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66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3EAD58-5347-F6BE-022E-ED6A3A4CB9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D7953-BC28-2FC3-56C7-AF003ADFB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D9C1D-6AF0-7B17-C96B-561719A8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D6F81-D535-403D-FA78-3A247820A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E4F18-62CF-413A-5BE1-60B610EC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470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"/>
            <a:ext cx="12192000" cy="464052"/>
          </a:xfrm>
          <a:prstGeom prst="rect">
            <a:avLst/>
          </a:prstGeom>
          <a:solidFill>
            <a:srgbClr val="0042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400"/>
          </a:p>
        </p:txBody>
      </p:sp>
      <p:sp>
        <p:nvSpPr>
          <p:cNvPr id="11" name="Rectangle 10"/>
          <p:cNvSpPr/>
          <p:nvPr userDrawn="1"/>
        </p:nvSpPr>
        <p:spPr>
          <a:xfrm>
            <a:off x="0" y="6602568"/>
            <a:ext cx="12192000" cy="255432"/>
          </a:xfrm>
          <a:prstGeom prst="rect">
            <a:avLst/>
          </a:prstGeom>
          <a:solidFill>
            <a:srgbClr val="0042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400"/>
          </a:p>
        </p:txBody>
      </p:sp>
      <p:sp>
        <p:nvSpPr>
          <p:cNvPr id="8" name="TextBox 7"/>
          <p:cNvSpPr txBox="1"/>
          <p:nvPr userDrawn="1"/>
        </p:nvSpPr>
        <p:spPr>
          <a:xfrm>
            <a:off x="141106" y="13307"/>
            <a:ext cx="5177461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33">
                <a:solidFill>
                  <a:schemeClr val="bg1"/>
                </a:solidFill>
              </a:rPr>
              <a:t>NHS Education for Scotland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020296" y="1798798"/>
            <a:ext cx="10246381" cy="4486261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  <a:latin typeface="Source Sans Pro"/>
                <a:cs typeface="Source Sans Pro"/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  <a:latin typeface="Source Sans Pro"/>
                <a:cs typeface="Source Sans Pro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Source Sans Pro"/>
                <a:cs typeface="Source Sans Pro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Source Sans Pro"/>
                <a:cs typeface="Source Sans Pro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020298" y="944563"/>
            <a:ext cx="10246721" cy="692151"/>
          </a:xfrm>
        </p:spPr>
        <p:txBody>
          <a:bodyPr>
            <a:normAutofit/>
          </a:bodyPr>
          <a:lstStyle>
            <a:lvl1pPr marL="0" indent="0">
              <a:buNone/>
              <a:defRPr sz="4800">
                <a:solidFill>
                  <a:srgbClr val="17375E"/>
                </a:solidFill>
                <a:latin typeface="Source Sans Pro"/>
                <a:cs typeface="Source Sans Pro"/>
              </a:defRPr>
            </a:lvl1pPr>
          </a:lstStyle>
          <a:p>
            <a:pPr lvl="0"/>
            <a:r>
              <a:rPr lang="en-GB"/>
              <a:t>Click to edit Master title styles</a:t>
            </a:r>
          </a:p>
        </p:txBody>
      </p:sp>
    </p:spTree>
    <p:extLst>
      <p:ext uri="{BB962C8B-B14F-4D97-AF65-F5344CB8AC3E}">
        <p14:creationId xmlns:p14="http://schemas.microsoft.com/office/powerpoint/2010/main" val="2859723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602568"/>
            <a:ext cx="12192000" cy="255432"/>
          </a:xfrm>
          <a:prstGeom prst="rect">
            <a:avLst/>
          </a:prstGeom>
          <a:solidFill>
            <a:srgbClr val="0042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4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7703B-8BDA-524E-AAA9-5EED478CE161}"/>
              </a:ext>
            </a:extLst>
          </p:cNvPr>
          <p:cNvSpPr/>
          <p:nvPr userDrawn="1"/>
        </p:nvSpPr>
        <p:spPr>
          <a:xfrm>
            <a:off x="0" y="1"/>
            <a:ext cx="12192000" cy="464052"/>
          </a:xfrm>
          <a:prstGeom prst="rect">
            <a:avLst/>
          </a:prstGeom>
          <a:solidFill>
            <a:srgbClr val="0042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0FDFDB-D917-8F48-91F7-8B045EF48DAE}"/>
              </a:ext>
            </a:extLst>
          </p:cNvPr>
          <p:cNvSpPr txBox="1"/>
          <p:nvPr userDrawn="1"/>
        </p:nvSpPr>
        <p:spPr>
          <a:xfrm>
            <a:off x="141106" y="13307"/>
            <a:ext cx="5177461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33">
                <a:solidFill>
                  <a:schemeClr val="bg1"/>
                </a:solidFill>
              </a:rPr>
              <a:t>NHS Education for Scotland</a:t>
            </a:r>
          </a:p>
        </p:txBody>
      </p:sp>
    </p:spTree>
    <p:extLst>
      <p:ext uri="{BB962C8B-B14F-4D97-AF65-F5344CB8AC3E}">
        <p14:creationId xmlns:p14="http://schemas.microsoft.com/office/powerpoint/2010/main" val="2409537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57460-1158-25D2-6C65-8A7D7BC84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A145C-618C-BFF0-4D7E-CF8A0A088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4157E-7E41-44B2-AD56-D08F36EEB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18035-139D-1789-46F5-7F5B44BED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72654-EB65-F802-F115-D4B88846B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992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40CD0-5425-91E2-B2F5-7F3CA35B7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D5E1E-334A-1A5D-176A-822E29A1A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BEC79-F7E2-76BC-E9F6-342BFFB4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716D1-8268-1A28-A1BD-86873B7C6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A71D6-EF37-5ABC-DE4A-6A34093DB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64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2EAD2-B398-0E51-9935-9613C843C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3E28-D370-71C5-7A39-114C9E189A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E683AA-F25E-D52A-2081-09D86F50C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463822-A11C-59B7-6066-173929921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8CDDDC-E0CF-EE7B-45B4-932DB2CF2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7E81D-2033-C8EB-8AE3-3AC9FF0CC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18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0C9D0-82D3-269C-0BCF-F4ECE05E4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D11B5-01AF-A5DD-8D1E-2E7D4C67F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8408E-65C6-0A87-5F86-E519E3A6A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2D3DCA-2F15-F63B-C654-07B9BC626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0DB3B-DDAF-9025-F240-E7C91FC757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85917B-A29B-7205-30CD-0C9BD42B3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B38F70-A710-8859-C041-307B02ED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24B19D-BBCE-C707-27A3-2556C4357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674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1ACFB-E5B4-8D15-8117-7471939E8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12883B-2563-D877-5428-970784DA6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E04BA3-36E6-E29C-F524-D5CD13C5B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07113C-A9CE-1D0E-D0C7-1EDB76762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02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A8E42E-DDAA-B630-3383-62334CD0D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4F8F19-8885-DE43-E3AC-399A033AA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7C283-99EA-23C0-E6C9-3A1B0FEFB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830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596F6-15EF-DD57-D894-4BBD8AE55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B3055-3A31-CF98-9EA9-455C94233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E952EC-3B12-F9BC-7C11-3B430759E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54196-C46F-7901-7BBD-5662C1CAA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23C1D-6EBC-7682-10DB-9AF74473F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F445C0-3FD2-0654-CF1D-85023948D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254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885B0-BB35-6DD7-D735-B62AAB9D6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9A2335-821E-E9B0-D26B-834825409E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52256-FEDE-0C2E-8C5F-D47A2BAA1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20E41-812C-2A56-0171-7920097AE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7F715D-E5C2-5328-352B-A5A24374E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363D1-6D76-C3C3-09CB-CFA6145ED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779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9B8F4F-A624-EC57-5430-013448296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98C52-D11C-A781-2007-7A2D3FF82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80A78-E890-D922-9603-9CA25A8C8E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F74B6-1AA2-4C05-9945-7F41A61626D6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EBD71-6E9C-E239-6A90-4674C6F41E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B0D34-D2DC-5F7F-51D8-B68C01B4ED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C4F41-DA5D-4F3C-8624-743364A4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483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0B26052-326D-B1C0-4BD2-E394357720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6520" y="1782749"/>
            <a:ext cx="11038961" cy="16462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9600" b="1"/>
              <a:t>Create Bid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CAD825-F128-58D3-73FE-A538FF98F4D7}"/>
              </a:ext>
            </a:extLst>
          </p:cNvPr>
          <p:cNvSpPr txBox="1"/>
          <p:nvPr/>
        </p:nvSpPr>
        <p:spPr>
          <a:xfrm>
            <a:off x="4177085" y="3429001"/>
            <a:ext cx="486480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>
                <a:latin typeface="Source Sans Pro" panose="020B05030304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Applicable roles:</a:t>
            </a:r>
          </a:p>
          <a:p>
            <a:pPr marL="380990" indent="-380990">
              <a:buFontTx/>
              <a:buChar char="-"/>
            </a:pPr>
            <a:r>
              <a:rPr lang="en-GB" sz="3200">
                <a:latin typeface="Source Sans Pro" panose="020B05030304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Health Board user</a:t>
            </a:r>
          </a:p>
          <a:p>
            <a:pPr marL="380990" indent="-380990">
              <a:buFontTx/>
              <a:buChar char="-"/>
            </a:pPr>
            <a:r>
              <a:rPr lang="en-GB" sz="3200">
                <a:latin typeface="Source Sans Pro" panose="020B05030304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Regional Co-ordinator</a:t>
            </a:r>
          </a:p>
        </p:txBody>
      </p:sp>
    </p:spTree>
    <p:extLst>
      <p:ext uri="{BB962C8B-B14F-4D97-AF65-F5344CB8AC3E}">
        <p14:creationId xmlns:p14="http://schemas.microsoft.com/office/powerpoint/2010/main" val="4016751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020298" y="598487"/>
            <a:ext cx="10246721" cy="692151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b="1"/>
              <a:t>Create Bid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468E07-6D09-A7A5-4AF7-901D2A4B44FE}"/>
              </a:ext>
            </a:extLst>
          </p:cNvPr>
          <p:cNvSpPr txBox="1"/>
          <p:nvPr/>
        </p:nvSpPr>
        <p:spPr>
          <a:xfrm>
            <a:off x="7570650" y="1704421"/>
            <a:ext cx="429648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>
                <a:solidFill>
                  <a:srgbClr val="000000"/>
                </a:solidFill>
                <a:latin typeface="Source Sans Pro" panose="020B05030304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Users can create a bid from the ACT landing page. If the user has multiple Health Boards, they should ensure they are viewing the correct Health Board first, then create the bid.</a:t>
            </a:r>
            <a:endParaRPr lang="en-GB" sz="3200">
              <a:latin typeface="Source Sans Pro" panose="020B05030304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EFE0AE-10D8-980B-63E5-6A79A5E8ED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396"/>
          <a:stretch/>
        </p:blipFill>
        <p:spPr>
          <a:xfrm>
            <a:off x="247130" y="1105210"/>
            <a:ext cx="7218645" cy="533913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B66CF5A-8670-FDD3-A574-6255C495B6BA}"/>
              </a:ext>
            </a:extLst>
          </p:cNvPr>
          <p:cNvSpPr/>
          <p:nvPr/>
        </p:nvSpPr>
        <p:spPr>
          <a:xfrm>
            <a:off x="5572740" y="2415178"/>
            <a:ext cx="1788160" cy="524705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478FCD-F0EF-4A91-8F33-DC229C59EA67}"/>
              </a:ext>
            </a:extLst>
          </p:cNvPr>
          <p:cNvSpPr/>
          <p:nvPr/>
        </p:nvSpPr>
        <p:spPr>
          <a:xfrm>
            <a:off x="4418964" y="1797360"/>
            <a:ext cx="2941936" cy="423867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569641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72640" y="434365"/>
            <a:ext cx="10246721" cy="692151"/>
          </a:xfrm>
        </p:spPr>
        <p:txBody>
          <a:bodyPr>
            <a:normAutofit/>
          </a:bodyPr>
          <a:lstStyle/>
          <a:p>
            <a:pPr algn="ctr"/>
            <a:r>
              <a:rPr lang="en-US" sz="2667" b="1"/>
              <a:t>Create Bid – Project Details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65FA00A-BD42-1F73-5691-E1DED6AE6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32" y="833295"/>
            <a:ext cx="3136673" cy="573944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87E5F3A-DA78-A898-730D-F70B438645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0122" y="948731"/>
            <a:ext cx="3430959" cy="562400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D1B3559-527C-3109-492F-792CDA4F8D3A}"/>
              </a:ext>
            </a:extLst>
          </p:cNvPr>
          <p:cNvSpPr txBox="1"/>
          <p:nvPr/>
        </p:nvSpPr>
        <p:spPr>
          <a:xfrm>
            <a:off x="7335110" y="948731"/>
            <a:ext cx="4671359" cy="52641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67"/>
              <a:t>The user will be taken to the Medical ACT bid form where they can complete the form with the Project details.</a:t>
            </a:r>
          </a:p>
          <a:p>
            <a:endParaRPr lang="en-GB" sz="1867"/>
          </a:p>
          <a:p>
            <a:r>
              <a:rPr lang="en-GB" sz="1867"/>
              <a:t>The Driver for bid dropdown gives the following options:</a:t>
            </a:r>
          </a:p>
          <a:p>
            <a:pPr marL="380990" indent="-380990">
              <a:buFontTx/>
              <a:buChar char="-"/>
            </a:pPr>
            <a:r>
              <a:rPr lang="en-GB" sz="1867"/>
              <a:t>Increase in student numbers</a:t>
            </a:r>
          </a:p>
          <a:p>
            <a:pPr marL="380990" indent="-380990">
              <a:buFontTx/>
              <a:buChar char="-"/>
            </a:pPr>
            <a:r>
              <a:rPr lang="en-GB" sz="1867"/>
              <a:t>Curriculum changes</a:t>
            </a:r>
          </a:p>
          <a:p>
            <a:pPr marL="380990" indent="-380990">
              <a:buFontTx/>
              <a:buChar char="-"/>
            </a:pPr>
            <a:r>
              <a:rPr lang="en-GB" sz="1867"/>
              <a:t>Replacement of equipment</a:t>
            </a:r>
          </a:p>
          <a:p>
            <a:pPr marL="380990" indent="-380990">
              <a:buFontTx/>
              <a:buChar char="-"/>
            </a:pPr>
            <a:r>
              <a:rPr lang="en-GB" sz="1867"/>
              <a:t>Department/Clinical teaching feedback</a:t>
            </a:r>
          </a:p>
          <a:p>
            <a:pPr marL="380990" indent="-380990">
              <a:buFontTx/>
              <a:buChar char="-"/>
            </a:pPr>
            <a:r>
              <a:rPr lang="en-GB" sz="1867"/>
              <a:t>Student feedback</a:t>
            </a:r>
          </a:p>
          <a:p>
            <a:pPr marL="380990" indent="-380990">
              <a:buFontTx/>
              <a:buChar char="-"/>
            </a:pPr>
            <a:r>
              <a:rPr lang="en-GB" sz="1867"/>
              <a:t>Student wellbeing</a:t>
            </a:r>
          </a:p>
          <a:p>
            <a:pPr marL="380990" indent="-380990">
              <a:buFontTx/>
              <a:buChar char="-"/>
            </a:pPr>
            <a:r>
              <a:rPr lang="en-GB" sz="1867"/>
              <a:t>Other (if this is chosen, a free text box will appear)</a:t>
            </a:r>
          </a:p>
          <a:p>
            <a:pPr marL="380990" indent="-380990">
              <a:buFontTx/>
              <a:buChar char="-"/>
            </a:pPr>
            <a:endParaRPr lang="en-GB" sz="1867"/>
          </a:p>
          <a:p>
            <a:r>
              <a:rPr lang="en-GB" sz="1867"/>
              <a:t>Once this form is complete, the user can Continue to the Costing page, save the form as draft, or close the form without saving.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B3B5FA-E886-B1B3-170B-9F2CB6F0F837}"/>
              </a:ext>
            </a:extLst>
          </p:cNvPr>
          <p:cNvSpPr txBox="1"/>
          <p:nvPr/>
        </p:nvSpPr>
        <p:spPr>
          <a:xfrm>
            <a:off x="1355950" y="1606208"/>
            <a:ext cx="1966255" cy="584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67">
                <a:solidFill>
                  <a:srgbClr val="FF0000"/>
                </a:solidFill>
              </a:rPr>
              <a:t>Pre-populated based on which Health Board the user was viewing on the homepage.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16A228D-73BD-F60F-84F3-951918C7D180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867509" y="1898692"/>
            <a:ext cx="488441" cy="152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CEC2F03E-720F-0A40-FD50-052A2B661227}"/>
              </a:ext>
            </a:extLst>
          </p:cNvPr>
          <p:cNvSpPr txBox="1"/>
          <p:nvPr/>
        </p:nvSpPr>
        <p:spPr>
          <a:xfrm>
            <a:off x="1355950" y="5253984"/>
            <a:ext cx="1966255" cy="584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67">
                <a:solidFill>
                  <a:srgbClr val="FF0000"/>
                </a:solidFill>
              </a:rPr>
              <a:t>Selecting a category will provide sub-categories to choose from (details on next slide)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F981922-0E65-1F0B-D72E-FA70BD15D624}"/>
              </a:ext>
            </a:extLst>
          </p:cNvPr>
          <p:cNvCxnSpPr>
            <a:cxnSpLocks/>
            <a:stCxn id="23" idx="1"/>
          </p:cNvCxnSpPr>
          <p:nvPr/>
        </p:nvCxnSpPr>
        <p:spPr>
          <a:xfrm flipH="1">
            <a:off x="867509" y="5546468"/>
            <a:ext cx="488441" cy="152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076A183A-E6DA-2788-6367-477D5EA2D279}"/>
              </a:ext>
            </a:extLst>
          </p:cNvPr>
          <p:cNvSpPr txBox="1"/>
          <p:nvPr/>
        </p:nvSpPr>
        <p:spPr>
          <a:xfrm>
            <a:off x="4915877" y="4864135"/>
            <a:ext cx="2205552" cy="913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67">
                <a:solidFill>
                  <a:srgbClr val="FF0000"/>
                </a:solidFill>
              </a:rPr>
              <a:t>When Secondary Care is selected, the user will be able to select the location from a dropdown. Where Other is selected, a free text box will appear.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64637D0-843A-16B2-0DFC-C99987184808}"/>
              </a:ext>
            </a:extLst>
          </p:cNvPr>
          <p:cNvCxnSpPr>
            <a:cxnSpLocks/>
            <a:stCxn id="25" idx="1"/>
          </p:cNvCxnSpPr>
          <p:nvPr/>
        </p:nvCxnSpPr>
        <p:spPr>
          <a:xfrm flipH="1" flipV="1">
            <a:off x="4594781" y="5253985"/>
            <a:ext cx="321096" cy="668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565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72640" y="434365"/>
            <a:ext cx="10246721" cy="692151"/>
          </a:xfrm>
        </p:spPr>
        <p:txBody>
          <a:bodyPr>
            <a:normAutofit/>
          </a:bodyPr>
          <a:lstStyle/>
          <a:p>
            <a:pPr algn="ctr"/>
            <a:r>
              <a:rPr lang="en-US" sz="2667" b="1"/>
              <a:t>Create Bid – Costing Overview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D1B3559-527C-3109-492F-792CDA4F8D3A}"/>
              </a:ext>
            </a:extLst>
          </p:cNvPr>
          <p:cNvSpPr txBox="1"/>
          <p:nvPr/>
        </p:nvSpPr>
        <p:spPr>
          <a:xfrm>
            <a:off x="6572738" y="1066250"/>
            <a:ext cx="4980575" cy="5427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667"/>
              <a:t>The Costing page allows the user to select the funding type from the dropdown. The available options are:</a:t>
            </a:r>
          </a:p>
          <a:p>
            <a:pPr marL="457189" indent="-457189">
              <a:buFontTx/>
              <a:buChar char="-"/>
            </a:pPr>
            <a:r>
              <a:rPr lang="en-GB" sz="2400"/>
              <a:t>Post GP teaching (top sliced)</a:t>
            </a:r>
          </a:p>
          <a:p>
            <a:pPr marL="457189" indent="-457189">
              <a:buFontTx/>
              <a:buChar char="-"/>
            </a:pPr>
            <a:r>
              <a:rPr lang="en-GB" sz="2400"/>
              <a:t>Post recurrent</a:t>
            </a:r>
          </a:p>
          <a:p>
            <a:pPr marL="457189" indent="-457189">
              <a:buFontTx/>
              <a:buChar char="-"/>
            </a:pPr>
            <a:r>
              <a:rPr lang="en-GB" sz="2400"/>
              <a:t>Post non recurrent (time limited)</a:t>
            </a:r>
          </a:p>
          <a:p>
            <a:pPr marL="457189" indent="-457189">
              <a:buFontTx/>
              <a:buChar char="-"/>
            </a:pPr>
            <a:r>
              <a:rPr lang="en-GB" sz="2400"/>
              <a:t>Student T &amp; A</a:t>
            </a:r>
          </a:p>
          <a:p>
            <a:pPr marL="457189" indent="-457189">
              <a:buFontTx/>
              <a:buChar char="-"/>
            </a:pPr>
            <a:r>
              <a:rPr lang="en-GB" sz="2400"/>
              <a:t>Other recurrent</a:t>
            </a:r>
          </a:p>
          <a:p>
            <a:pPr marL="457189" indent="-457189">
              <a:buFontTx/>
              <a:buChar char="-"/>
            </a:pPr>
            <a:r>
              <a:rPr lang="en-GB" sz="2400"/>
              <a:t>Other non recurrent (time limited)</a:t>
            </a:r>
          </a:p>
          <a:p>
            <a:pPr marL="457189" indent="-457189">
              <a:buFontTx/>
              <a:buChar char="-"/>
            </a:pPr>
            <a:r>
              <a:rPr lang="en-GB" sz="2400"/>
              <a:t>If your bid has separate elements with different funding types, separate bids will need to be submitted.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DA01D5-B842-D9CD-62A2-9847D5163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171" y="1395635"/>
            <a:ext cx="6010051" cy="445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780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1AE960-10AD-B416-4703-4D10569CC992}"/>
              </a:ext>
            </a:extLst>
          </p:cNvPr>
          <p:cNvSpPr txBox="1"/>
          <p:nvPr/>
        </p:nvSpPr>
        <p:spPr>
          <a:xfrm>
            <a:off x="247651" y="552452"/>
            <a:ext cx="299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17365E"/>
                </a:solidFill>
              </a:rPr>
              <a:t>Selecting funding Type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3B2117-5CC3-4B41-62C7-B560C7D710B4}"/>
              </a:ext>
            </a:extLst>
          </p:cNvPr>
          <p:cNvSpPr txBox="1"/>
          <p:nvPr/>
        </p:nvSpPr>
        <p:spPr>
          <a:xfrm>
            <a:off x="360107" y="1207218"/>
            <a:ext cx="1036688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67">
                <a:solidFill>
                  <a:srgbClr val="17365E"/>
                </a:solidFill>
              </a:rPr>
              <a:t>If required in future years will spend be included in </a:t>
            </a:r>
            <a:r>
              <a:rPr lang="en-GB" sz="1867" err="1">
                <a:solidFill>
                  <a:srgbClr val="17365E"/>
                </a:solidFill>
              </a:rPr>
              <a:t>MoT</a:t>
            </a:r>
            <a:r>
              <a:rPr lang="en-GB" sz="1867">
                <a:solidFill>
                  <a:srgbClr val="17365E"/>
                </a:solidFill>
              </a:rPr>
              <a:t> return as top-sliced cost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68C1C0-B83D-120E-4BC7-77E86EBE008B}"/>
              </a:ext>
            </a:extLst>
          </p:cNvPr>
          <p:cNvSpPr txBox="1"/>
          <p:nvPr/>
        </p:nvSpPr>
        <p:spPr>
          <a:xfrm>
            <a:off x="2017184" y="1944028"/>
            <a:ext cx="587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17365E"/>
                </a:solidFill>
              </a:rPr>
              <a:t>Yes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766439-D431-0E8A-4271-C4B443E57F8A}"/>
              </a:ext>
            </a:extLst>
          </p:cNvPr>
          <p:cNvSpPr txBox="1"/>
          <p:nvPr/>
        </p:nvSpPr>
        <p:spPr>
          <a:xfrm>
            <a:off x="7924800" y="1951250"/>
            <a:ext cx="545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17365E"/>
                </a:solidFill>
              </a:rPr>
              <a:t>No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3F04BBF8-AE7A-DD15-F98E-17C860D0CCC4}"/>
              </a:ext>
            </a:extLst>
          </p:cNvPr>
          <p:cNvCxnSpPr>
            <a:cxnSpLocks/>
            <a:stCxn id="3" idx="2"/>
            <a:endCxn id="5" idx="1"/>
          </p:cNvCxnSpPr>
          <p:nvPr/>
        </p:nvCxnSpPr>
        <p:spPr>
          <a:xfrm rot="16200000" flipH="1">
            <a:off x="6436571" y="693853"/>
            <a:ext cx="595209" cy="238124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4BA65970-2F54-BBD0-63B7-CD6243B63DAC}"/>
              </a:ext>
            </a:extLst>
          </p:cNvPr>
          <p:cNvCxnSpPr>
            <a:cxnSpLocks/>
            <a:stCxn id="3" idx="2"/>
            <a:endCxn id="4" idx="3"/>
          </p:cNvCxnSpPr>
          <p:nvPr/>
        </p:nvCxnSpPr>
        <p:spPr>
          <a:xfrm rot="5400000">
            <a:off x="3780045" y="411354"/>
            <a:ext cx="587987" cy="2939027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8E84A5C-35B8-852C-D41A-5CD1B8286E3A}"/>
              </a:ext>
            </a:extLst>
          </p:cNvPr>
          <p:cNvSpPr txBox="1"/>
          <p:nvPr/>
        </p:nvSpPr>
        <p:spPr>
          <a:xfrm>
            <a:off x="681519" y="2762909"/>
            <a:ext cx="3244158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67">
                <a:solidFill>
                  <a:srgbClr val="17365E"/>
                </a:solidFill>
              </a:rPr>
              <a:t>Is the cost for student expenses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C4830C0-0785-624D-5429-04D4DD6CE2E4}"/>
              </a:ext>
            </a:extLst>
          </p:cNvPr>
          <p:cNvCxnSpPr>
            <a:stCxn id="4" idx="2"/>
            <a:endCxn id="17" idx="0"/>
          </p:cNvCxnSpPr>
          <p:nvPr/>
        </p:nvCxnSpPr>
        <p:spPr>
          <a:xfrm flipH="1">
            <a:off x="2303598" y="2405693"/>
            <a:ext cx="7256" cy="3572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21CDF47D-31F8-683E-A5BB-A0E41007CF14}"/>
              </a:ext>
            </a:extLst>
          </p:cNvPr>
          <p:cNvCxnSpPr>
            <a:cxnSpLocks/>
            <a:stCxn id="17" idx="2"/>
            <a:endCxn id="25" idx="3"/>
          </p:cNvCxnSpPr>
          <p:nvPr/>
        </p:nvCxnSpPr>
        <p:spPr>
          <a:xfrm rot="5400000">
            <a:off x="1590516" y="2956253"/>
            <a:ext cx="526770" cy="89939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0CAAF186-7C2C-C6D2-2ECB-93AA63C4B3BD}"/>
              </a:ext>
            </a:extLst>
          </p:cNvPr>
          <p:cNvSpPr txBox="1"/>
          <p:nvPr/>
        </p:nvSpPr>
        <p:spPr>
          <a:xfrm>
            <a:off x="816864" y="3438502"/>
            <a:ext cx="587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17365E"/>
                </a:solidFill>
              </a:rPr>
              <a:t>Yes</a:t>
            </a:r>
          </a:p>
        </p:txBody>
      </p: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B10676A0-691D-FA12-7340-F55EB8AE02C2}"/>
              </a:ext>
            </a:extLst>
          </p:cNvPr>
          <p:cNvCxnSpPr>
            <a:cxnSpLocks/>
            <a:stCxn id="17" idx="2"/>
            <a:endCxn id="30" idx="1"/>
          </p:cNvCxnSpPr>
          <p:nvPr/>
        </p:nvCxnSpPr>
        <p:spPr>
          <a:xfrm rot="16200000" flipH="1">
            <a:off x="2450198" y="2995965"/>
            <a:ext cx="526770" cy="819970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4113DC1-B808-C50A-1659-91437D24EBBF}"/>
              </a:ext>
            </a:extLst>
          </p:cNvPr>
          <p:cNvSpPr txBox="1"/>
          <p:nvPr/>
        </p:nvSpPr>
        <p:spPr>
          <a:xfrm>
            <a:off x="3123568" y="3438502"/>
            <a:ext cx="545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17365E"/>
                </a:solidFill>
              </a:rPr>
              <a:t>No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B2203E7-A906-6957-7601-094BA62E3B27}"/>
              </a:ext>
            </a:extLst>
          </p:cNvPr>
          <p:cNvSpPr txBox="1"/>
          <p:nvPr/>
        </p:nvSpPr>
        <p:spPr>
          <a:xfrm>
            <a:off x="300355" y="3745939"/>
            <a:ext cx="1619354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133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Student T&amp;A</a:t>
            </a:r>
            <a:endParaRPr lang="en-GB" sz="240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883C948-1071-9B1F-8C9C-EF103FB262D7}"/>
              </a:ext>
            </a:extLst>
          </p:cNvPr>
          <p:cNvSpPr txBox="1"/>
          <p:nvPr/>
        </p:nvSpPr>
        <p:spPr>
          <a:xfrm>
            <a:off x="2211994" y="3745939"/>
            <a:ext cx="2122697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133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Post GP teaching</a:t>
            </a:r>
            <a:endParaRPr lang="en-GB" sz="2133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C2681E5-2C4A-CD46-128D-E3B155362C09}"/>
              </a:ext>
            </a:extLst>
          </p:cNvPr>
          <p:cNvSpPr txBox="1"/>
          <p:nvPr/>
        </p:nvSpPr>
        <p:spPr>
          <a:xfrm>
            <a:off x="5881676" y="2762907"/>
            <a:ext cx="4613314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67">
                <a:solidFill>
                  <a:srgbClr val="17365E"/>
                </a:solidFill>
              </a:rPr>
              <a:t>Is cost recurrent (Permanent funding request)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BD130AD-56C5-6330-6AC8-41CDF61436A1}"/>
              </a:ext>
            </a:extLst>
          </p:cNvPr>
          <p:cNvCxnSpPr>
            <a:stCxn id="5" idx="2"/>
            <a:endCxn id="37" idx="0"/>
          </p:cNvCxnSpPr>
          <p:nvPr/>
        </p:nvCxnSpPr>
        <p:spPr>
          <a:xfrm flipH="1">
            <a:off x="8188333" y="2412915"/>
            <a:ext cx="9138" cy="3499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3D65806B-7E2D-0474-BA71-9B0CEAE5BFDD}"/>
              </a:ext>
            </a:extLst>
          </p:cNvPr>
          <p:cNvCxnSpPr>
            <a:cxnSpLocks/>
            <a:stCxn id="37" idx="2"/>
            <a:endCxn id="44" idx="3"/>
          </p:cNvCxnSpPr>
          <p:nvPr/>
        </p:nvCxnSpPr>
        <p:spPr>
          <a:xfrm rot="5400000">
            <a:off x="6694665" y="2130987"/>
            <a:ext cx="482092" cy="2505245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B8FF59C0-29AA-D4CE-CA23-188109E2FE4F}"/>
              </a:ext>
            </a:extLst>
          </p:cNvPr>
          <p:cNvSpPr txBox="1"/>
          <p:nvPr/>
        </p:nvSpPr>
        <p:spPr>
          <a:xfrm>
            <a:off x="5095748" y="3393822"/>
            <a:ext cx="587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17365E"/>
                </a:solidFill>
              </a:rPr>
              <a:t>Yes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5174697-D0EC-A0DC-378B-80F6A6D69055}"/>
              </a:ext>
            </a:extLst>
          </p:cNvPr>
          <p:cNvSpPr txBox="1"/>
          <p:nvPr/>
        </p:nvSpPr>
        <p:spPr>
          <a:xfrm>
            <a:off x="9946308" y="3393822"/>
            <a:ext cx="545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17365E"/>
                </a:solidFill>
              </a:rPr>
              <a:t>No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A9B166C7-59F3-F43A-148A-C6B12282F221}"/>
              </a:ext>
            </a:extLst>
          </p:cNvPr>
          <p:cNvCxnSpPr>
            <a:cxnSpLocks/>
            <a:stCxn id="37" idx="2"/>
            <a:endCxn id="45" idx="1"/>
          </p:cNvCxnSpPr>
          <p:nvPr/>
        </p:nvCxnSpPr>
        <p:spPr>
          <a:xfrm rot="16200000" flipH="1">
            <a:off x="8826274" y="2504621"/>
            <a:ext cx="482092" cy="1757975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0CC26251-DE49-047F-7756-C6177CD1C2F7}"/>
              </a:ext>
            </a:extLst>
          </p:cNvPr>
          <p:cNvSpPr txBox="1"/>
          <p:nvPr/>
        </p:nvSpPr>
        <p:spPr>
          <a:xfrm>
            <a:off x="4544743" y="4318596"/>
            <a:ext cx="1688860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67">
                <a:solidFill>
                  <a:srgbClr val="17365E"/>
                </a:solidFill>
              </a:rPr>
              <a:t>Is it for a post/s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186B6B4C-8551-485B-8824-65BE302CC679}"/>
              </a:ext>
            </a:extLst>
          </p:cNvPr>
          <p:cNvCxnSpPr>
            <a:stCxn id="44" idx="2"/>
            <a:endCxn id="50" idx="0"/>
          </p:cNvCxnSpPr>
          <p:nvPr/>
        </p:nvCxnSpPr>
        <p:spPr>
          <a:xfrm flipH="1">
            <a:off x="5389173" y="3855487"/>
            <a:ext cx="245" cy="4631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0B483734-3490-45AD-C06C-57BF04C9417A}"/>
              </a:ext>
            </a:extLst>
          </p:cNvPr>
          <p:cNvSpPr txBox="1"/>
          <p:nvPr/>
        </p:nvSpPr>
        <p:spPr>
          <a:xfrm>
            <a:off x="9375340" y="4318596"/>
            <a:ext cx="1688860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67">
                <a:solidFill>
                  <a:srgbClr val="17365E"/>
                </a:solidFill>
              </a:rPr>
              <a:t>Is it for a post/s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D92BAD0-B784-8417-D7EE-BBA43254668A}"/>
              </a:ext>
            </a:extLst>
          </p:cNvPr>
          <p:cNvCxnSpPr>
            <a:stCxn id="45" idx="2"/>
            <a:endCxn id="55" idx="0"/>
          </p:cNvCxnSpPr>
          <p:nvPr/>
        </p:nvCxnSpPr>
        <p:spPr>
          <a:xfrm>
            <a:off x="10218979" y="3855487"/>
            <a:ext cx="791" cy="4631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EAA20B00-B749-814B-9DA4-49290AA02D2A}"/>
              </a:ext>
            </a:extLst>
          </p:cNvPr>
          <p:cNvCxnSpPr>
            <a:cxnSpLocks/>
            <a:stCxn id="50" idx="2"/>
            <a:endCxn id="59" idx="3"/>
          </p:cNvCxnSpPr>
          <p:nvPr/>
        </p:nvCxnSpPr>
        <p:spPr>
          <a:xfrm rot="5400000">
            <a:off x="4620302" y="4414431"/>
            <a:ext cx="485051" cy="1052692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4FE9285-9150-780E-17F6-4CDFF9F0FB8B}"/>
              </a:ext>
            </a:extLst>
          </p:cNvPr>
          <p:cNvSpPr txBox="1"/>
          <p:nvPr/>
        </p:nvSpPr>
        <p:spPr>
          <a:xfrm>
            <a:off x="3749141" y="4952470"/>
            <a:ext cx="587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004280"/>
                </a:solidFill>
              </a:rPr>
              <a:t>Yes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3325014-6B22-C9F4-6D65-5E67BE052F53}"/>
              </a:ext>
            </a:extLst>
          </p:cNvPr>
          <p:cNvSpPr txBox="1"/>
          <p:nvPr/>
        </p:nvSpPr>
        <p:spPr>
          <a:xfrm>
            <a:off x="6333144" y="4952470"/>
            <a:ext cx="545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004280"/>
                </a:solidFill>
              </a:rPr>
              <a:t>No</a:t>
            </a:r>
          </a:p>
        </p:txBody>
      </p: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38EBEE5C-A919-FDCA-4E06-A2437D346C29}"/>
              </a:ext>
            </a:extLst>
          </p:cNvPr>
          <p:cNvCxnSpPr>
            <a:cxnSpLocks/>
            <a:stCxn id="50" idx="2"/>
            <a:endCxn id="60" idx="1"/>
          </p:cNvCxnSpPr>
          <p:nvPr/>
        </p:nvCxnSpPr>
        <p:spPr>
          <a:xfrm rot="16200000" flipH="1">
            <a:off x="5618633" y="4468791"/>
            <a:ext cx="485051" cy="943971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56D28458-6F50-F64D-EE1E-4374D94BD00E}"/>
              </a:ext>
            </a:extLst>
          </p:cNvPr>
          <p:cNvCxnSpPr>
            <a:cxnSpLocks/>
            <a:stCxn id="55" idx="2"/>
            <a:endCxn id="63" idx="3"/>
          </p:cNvCxnSpPr>
          <p:nvPr/>
        </p:nvCxnSpPr>
        <p:spPr>
          <a:xfrm rot="5400000">
            <a:off x="9437212" y="4411158"/>
            <a:ext cx="495465" cy="106965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198DD8A6-764D-D554-9B37-FA4781F6A5D6}"/>
              </a:ext>
            </a:extLst>
          </p:cNvPr>
          <p:cNvSpPr txBox="1"/>
          <p:nvPr/>
        </p:nvSpPr>
        <p:spPr>
          <a:xfrm>
            <a:off x="8562777" y="4962884"/>
            <a:ext cx="587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004280"/>
                </a:solidFill>
              </a:rPr>
              <a:t>Yes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20A20D9-A642-0DFA-7C5E-ED2BAE54137C}"/>
              </a:ext>
            </a:extLst>
          </p:cNvPr>
          <p:cNvSpPr txBox="1"/>
          <p:nvPr/>
        </p:nvSpPr>
        <p:spPr>
          <a:xfrm>
            <a:off x="10972089" y="4970557"/>
            <a:ext cx="545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004280"/>
                </a:solidFill>
              </a:rPr>
              <a:t>No</a:t>
            </a:r>
          </a:p>
        </p:txBody>
      </p: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0441A932-A0D1-C49B-93B6-161294875619}"/>
              </a:ext>
            </a:extLst>
          </p:cNvPr>
          <p:cNvCxnSpPr>
            <a:cxnSpLocks/>
            <a:stCxn id="55" idx="2"/>
            <a:endCxn id="64" idx="1"/>
          </p:cNvCxnSpPr>
          <p:nvPr/>
        </p:nvCxnSpPr>
        <p:spPr>
          <a:xfrm rot="16200000" flipH="1">
            <a:off x="10344360" y="4573661"/>
            <a:ext cx="503138" cy="75231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FA4057FE-CC3D-F490-653B-7E8485DB4B5D}"/>
              </a:ext>
            </a:extLst>
          </p:cNvPr>
          <p:cNvSpPr txBox="1"/>
          <p:nvPr/>
        </p:nvSpPr>
        <p:spPr>
          <a:xfrm>
            <a:off x="7863902" y="5497807"/>
            <a:ext cx="2045109" cy="7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133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Post </a:t>
            </a:r>
          </a:p>
          <a:p>
            <a:pPr algn="ctr"/>
            <a:r>
              <a:rPr lang="en-GB" sz="2133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non-recurrent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D216B76-6E51-FF88-0A02-3E33FBA1F2B5}"/>
              </a:ext>
            </a:extLst>
          </p:cNvPr>
          <p:cNvSpPr txBox="1"/>
          <p:nvPr/>
        </p:nvSpPr>
        <p:spPr>
          <a:xfrm>
            <a:off x="3165541" y="5422196"/>
            <a:ext cx="1821332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133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Post recurrent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A8B2A3C-BBCA-D711-DD0C-B78E74BCA939}"/>
              </a:ext>
            </a:extLst>
          </p:cNvPr>
          <p:cNvSpPr txBox="1"/>
          <p:nvPr/>
        </p:nvSpPr>
        <p:spPr>
          <a:xfrm>
            <a:off x="5724070" y="5407519"/>
            <a:ext cx="1965603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133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Other recurrent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68D886B-4436-AB6B-B985-1E7CCA340294}"/>
              </a:ext>
            </a:extLst>
          </p:cNvPr>
          <p:cNvSpPr txBox="1"/>
          <p:nvPr/>
        </p:nvSpPr>
        <p:spPr>
          <a:xfrm>
            <a:off x="10331016" y="5422196"/>
            <a:ext cx="1889579" cy="748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133">
                <a:solidFill>
                  <a:srgbClr val="FF0000"/>
                </a:solidFill>
              </a:rPr>
              <a:t>Other</a:t>
            </a:r>
          </a:p>
          <a:p>
            <a:pPr algn="ctr"/>
            <a:r>
              <a:rPr lang="en-GB" sz="2133">
                <a:solidFill>
                  <a:srgbClr val="FF0000"/>
                </a:solidFill>
              </a:rPr>
              <a:t>non-recurrent </a:t>
            </a:r>
          </a:p>
        </p:txBody>
      </p:sp>
    </p:spTree>
    <p:extLst>
      <p:ext uri="{BB962C8B-B14F-4D97-AF65-F5344CB8AC3E}">
        <p14:creationId xmlns:p14="http://schemas.microsoft.com/office/powerpoint/2010/main" val="3575262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72640" y="434365"/>
            <a:ext cx="10246721" cy="692151"/>
          </a:xfrm>
        </p:spPr>
        <p:txBody>
          <a:bodyPr>
            <a:normAutofit/>
          </a:bodyPr>
          <a:lstStyle/>
          <a:p>
            <a:pPr algn="ctr"/>
            <a:r>
              <a:rPr lang="en-US" sz="2667" b="1"/>
              <a:t>Create Bid – Summary page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99767E-5709-7950-DBF9-49437C597AA4}"/>
              </a:ext>
            </a:extLst>
          </p:cNvPr>
          <p:cNvSpPr txBox="1"/>
          <p:nvPr/>
        </p:nvSpPr>
        <p:spPr>
          <a:xfrm>
            <a:off x="4691017" y="1019833"/>
            <a:ext cx="7423443" cy="3046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133"/>
              <a:t>Once the costing page is complete, and Continue is selected, the user will be taken to a summary page which gives an overview of the inputted information.</a:t>
            </a:r>
          </a:p>
          <a:p>
            <a:endParaRPr lang="en-GB" sz="2133"/>
          </a:p>
          <a:p>
            <a:r>
              <a:rPr lang="en-GB" sz="2133"/>
              <a:t>If details need to be amended, the user can use the Back button at the bottom of the page.</a:t>
            </a:r>
          </a:p>
          <a:p>
            <a:endParaRPr lang="en-GB" sz="2133"/>
          </a:p>
          <a:p>
            <a:r>
              <a:rPr lang="en-GB" sz="2133"/>
              <a:t>The user can then submit the bid if ready, withdraw it, or close the bid form (this will keep it saved as a draft).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236561-0D22-0BF6-A8FA-170EB75A42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10" y="1059714"/>
            <a:ext cx="4369508" cy="55034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81D0C6-4F1E-D822-3A6C-D4D5AFB99551}"/>
              </a:ext>
            </a:extLst>
          </p:cNvPr>
          <p:cNvSpPr txBox="1"/>
          <p:nvPr/>
        </p:nvSpPr>
        <p:spPr>
          <a:xfrm>
            <a:off x="8794302" y="4871692"/>
            <a:ext cx="3313351" cy="10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133"/>
              <a:t>On clicking to submit the bid, the user will be asked to confirm submission.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D9C5C5-8A6F-5414-3B82-323627C94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9432" y="4632139"/>
            <a:ext cx="4079353" cy="1587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745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72640" y="434365"/>
            <a:ext cx="10246721" cy="692151"/>
          </a:xfrm>
        </p:spPr>
        <p:txBody>
          <a:bodyPr>
            <a:normAutofit/>
          </a:bodyPr>
          <a:lstStyle/>
          <a:p>
            <a:pPr algn="ctr"/>
            <a:r>
              <a:rPr lang="en-US" sz="2667" b="1"/>
              <a:t>Create Bid –Submitting the bid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99767E-5709-7950-DBF9-49437C597AA4}"/>
              </a:ext>
            </a:extLst>
          </p:cNvPr>
          <p:cNvSpPr txBox="1"/>
          <p:nvPr/>
        </p:nvSpPr>
        <p:spPr>
          <a:xfrm>
            <a:off x="5994017" y="1743749"/>
            <a:ext cx="592592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/>
              <a:t>The user will be taken back to the landing page where a green alert will confirm the bid has been submitted.</a:t>
            </a:r>
          </a:p>
          <a:p>
            <a:endParaRPr lang="en-GB" sz="3200"/>
          </a:p>
          <a:p>
            <a:r>
              <a:rPr lang="en-GB" sz="3200"/>
              <a:t>The bid is also now displaying in the bid summary table with an automatically-assigned Bid ID.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DE0194-123A-04ED-703C-D19E2C6C0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060" y="932485"/>
            <a:ext cx="5556877" cy="549115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60F9656-6675-E9BB-030F-457F526A84D3}"/>
              </a:ext>
            </a:extLst>
          </p:cNvPr>
          <p:cNvSpPr/>
          <p:nvPr/>
        </p:nvSpPr>
        <p:spPr>
          <a:xfrm>
            <a:off x="272060" y="939456"/>
            <a:ext cx="5556877" cy="523584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495948-9E9E-4E98-A46C-41C17C1E7491}"/>
              </a:ext>
            </a:extLst>
          </p:cNvPr>
          <p:cNvSpPr/>
          <p:nvPr/>
        </p:nvSpPr>
        <p:spPr>
          <a:xfrm>
            <a:off x="272060" y="6006740"/>
            <a:ext cx="5115643" cy="423867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536508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0C31D0-D973-473A-0433-84CB59A0CE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2810" y="1547785"/>
            <a:ext cx="10246381" cy="4808191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3467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If a field has an Asterix this indicates a mandatory field, and you will not be allowed to submit the bid without completing.</a:t>
            </a: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3467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The Reference will be generated by the APP. This is not individual to Health Boards but sequential as bids are submitted and will increase year on year.</a:t>
            </a: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3467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Bid Name – 100 characters. If you wish to include a local reference this can be included in the name to allow you to search by it on the landing page.</a:t>
            </a: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3467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*What is the funding intended for? (1,000 characters) This should include a concise background and summary of the situation. </a:t>
            </a:r>
            <a:endParaRPr lang="en-GB" sz="3467"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3467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*What is the need this will meet? (600 characters) This should highlight the identified gap and how this will be met. </a:t>
            </a:r>
            <a:endParaRPr lang="en-GB" sz="3467"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3467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*What is the expected outcome (250 characters) This should include how the bid fulfils the need and details of any evaluation. </a:t>
            </a: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3467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Bullet points may be helpful for the above. If the bid is complex additional information can be attached for example a job specification or project plan.</a:t>
            </a:r>
            <a:endParaRPr lang="en-GB" sz="3467">
              <a:latin typeface="Source Sans Pro" panose="020B0503030403020204" pitchFamily="34" charset="0"/>
              <a:ea typeface="Source Sans Pro" panose="020B0503030403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3467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The Site location secondary care has a list taken from the annual Quality Report locations. If you start typing the location a list of options will become available to choose from. NES Admin can add additional locations for future use, please email Medical ACT mailbox.</a:t>
            </a: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3467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Primary Care locations can be added by free text</a:t>
            </a: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3467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Undergraduate % - increments of 10 –  Please pick closest match</a:t>
            </a:r>
          </a:p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ACD1B-3DBD-9A0B-87D6-E85BF414C1A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/>
              <a:t>Information for Bids</a:t>
            </a:r>
          </a:p>
        </p:txBody>
      </p:sp>
    </p:spTree>
    <p:extLst>
      <p:ext uri="{BB962C8B-B14F-4D97-AF65-F5344CB8AC3E}">
        <p14:creationId xmlns:p14="http://schemas.microsoft.com/office/powerpoint/2010/main" val="1506490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0C31D0-D973-473A-0433-84CB59A0CE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2810" y="1547785"/>
            <a:ext cx="10246381" cy="4808191"/>
          </a:xfrm>
        </p:spPr>
        <p:txBody>
          <a:bodyPr>
            <a:normAutofit/>
          </a:bodyPr>
          <a:lstStyle/>
          <a:p>
            <a:pPr marL="457189" indent="-457189">
              <a:lnSpc>
                <a:spcPct val="107000"/>
              </a:lnSpc>
              <a:spcAft>
                <a:spcPts val="1067"/>
              </a:spcAft>
              <a:buFont typeface="Symbol" panose="05050102010706020507" pitchFamily="18" charset="2"/>
              <a:buChar char=""/>
            </a:pPr>
            <a:r>
              <a:rPr lang="en-GB" sz="1467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b="1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In-year cost </a:t>
            </a:r>
            <a:r>
              <a:rPr lang="en-GB" sz="1467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– cost for the current/first NHS financial year i.e. April-March. </a:t>
            </a:r>
          </a:p>
          <a:p>
            <a:pPr marL="0" indent="0">
              <a:lnSpc>
                <a:spcPct val="107000"/>
              </a:lnSpc>
              <a:spcAft>
                <a:spcPts val="1067"/>
              </a:spcAft>
              <a:buNone/>
            </a:pPr>
            <a:r>
              <a:rPr lang="en-GB" sz="140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	</a:t>
            </a:r>
            <a:r>
              <a:rPr lang="en-GB" sz="140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Recurrent bids  </a:t>
            </a:r>
            <a:r>
              <a:rPr lang="en-GB" sz="140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- the in-year cost might be lower than the recurrent costs as there will only be part-year spending for the first 	year, </a:t>
            </a:r>
          </a:p>
          <a:p>
            <a:pPr marL="0" indent="0">
              <a:lnSpc>
                <a:spcPct val="107000"/>
              </a:lnSpc>
              <a:spcAft>
                <a:spcPts val="1067"/>
              </a:spcAft>
              <a:buNone/>
            </a:pPr>
            <a:r>
              <a:rPr lang="en-GB" sz="140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	e.g. 1 WTE band 7 clinical skills lead 24/25 only 8 months £48k recurrent amount £72k, £72k will be added to following years 	baseline position.</a:t>
            </a:r>
          </a:p>
          <a:p>
            <a:pPr marL="0" indent="0">
              <a:lnSpc>
                <a:spcPct val="107000"/>
              </a:lnSpc>
              <a:spcAft>
                <a:spcPts val="1067"/>
              </a:spcAft>
              <a:buNone/>
            </a:pPr>
            <a:r>
              <a:rPr lang="en-GB" sz="140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	</a:t>
            </a:r>
            <a:r>
              <a:rPr lang="en-GB" sz="140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Non-recurrent bid </a:t>
            </a:r>
            <a:r>
              <a:rPr lang="en-GB" sz="140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– should reflect the current year costs only</a:t>
            </a:r>
          </a:p>
          <a:p>
            <a:pPr marL="457189" indent="-457189">
              <a:lnSpc>
                <a:spcPct val="107000"/>
              </a:lnSpc>
              <a:spcAft>
                <a:spcPts val="1067"/>
              </a:spcAft>
              <a:buFont typeface="Symbol" panose="05050102010706020507" pitchFamily="18" charset="2"/>
              <a:buChar char=""/>
            </a:pPr>
            <a:r>
              <a:rPr lang="en-GB" sz="1600" b="1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Future year cost </a:t>
            </a:r>
            <a:r>
              <a:rPr lang="en-GB" sz="1467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– only available for </a:t>
            </a:r>
            <a:r>
              <a:rPr lang="en-GB" sz="1467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non-recurrent bids </a:t>
            </a:r>
            <a:r>
              <a:rPr lang="en-GB" sz="1467">
                <a:solidFill>
                  <a:srgbClr val="17365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this allows for multi-year bids to be placed and funding approved</a:t>
            </a:r>
          </a:p>
          <a:p>
            <a:pPr marL="0" indent="0">
              <a:lnSpc>
                <a:spcPct val="107000"/>
              </a:lnSpc>
              <a:spcAft>
                <a:spcPts val="1067"/>
              </a:spcAft>
              <a:buNone/>
            </a:pPr>
            <a:r>
              <a:rPr lang="en-GB" sz="1467">
                <a:solidFill>
                  <a:srgbClr val="17365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	</a:t>
            </a:r>
            <a:r>
              <a:rPr lang="en-GB" sz="1400">
                <a:solidFill>
                  <a:srgbClr val="17365E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e.g. accommodation block refurb current year £250k, future year 1 £60k </a:t>
            </a:r>
          </a:p>
          <a:p>
            <a:r>
              <a:rPr lang="en-GB" sz="1600" b="1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Breakdown of costing 250 characters </a:t>
            </a:r>
            <a:r>
              <a:rPr lang="en-GB" sz="160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– this should detail the spend </a:t>
            </a:r>
            <a:r>
              <a:rPr lang="en-GB" sz="1600" err="1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eg</a:t>
            </a:r>
            <a:r>
              <a:rPr lang="en-GB" sz="160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 10 laptops at £1000 </a:t>
            </a:r>
            <a:r>
              <a:rPr lang="en-GB" sz="1600" err="1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ea</a:t>
            </a:r>
            <a:r>
              <a:rPr lang="en-GB" sz="160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5 smart screens £10k </a:t>
            </a:r>
            <a:r>
              <a:rPr lang="en-GB" sz="1600" err="1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ea</a:t>
            </a:r>
            <a:r>
              <a:rPr lang="en-GB" sz="1600">
                <a:latin typeface="Source Sans Pro" panose="020B0503030403020204" pitchFamily="34" charset="0"/>
                <a:ea typeface="Source Sans Pro" panose="020B0503030403020204" pitchFamily="34" charset="0"/>
                <a:cs typeface="Times New Roman" panose="02020603050405020304" pitchFamily="18" charset="0"/>
              </a:rPr>
              <a:t>, </a:t>
            </a:r>
          </a:p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ACD1B-3DBD-9A0B-87D6-E85BF414C1A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/>
              <a:t>Information for Bids</a:t>
            </a:r>
          </a:p>
        </p:txBody>
      </p:sp>
    </p:spTree>
    <p:extLst>
      <p:ext uri="{BB962C8B-B14F-4D97-AF65-F5344CB8AC3E}">
        <p14:creationId xmlns:p14="http://schemas.microsoft.com/office/powerpoint/2010/main" val="1598640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527261-45be-4713-9097-980e3e387fb6">
      <Terms xmlns="http://schemas.microsoft.com/office/infopath/2007/PartnerControls"/>
    </lcf76f155ced4ddcb4097134ff3c332f>
    <TaxCatchAll xmlns="5549f3f6-b7db-40ce-a15f-c10d2fdae26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FBDB602FF20B4788F8FA98A2751DD1" ma:contentTypeVersion="15" ma:contentTypeDescription="Create a new document." ma:contentTypeScope="" ma:versionID="a21010d3e1c80878b94f925ec23e3ff1">
  <xsd:schema xmlns:xsd="http://www.w3.org/2001/XMLSchema" xmlns:xs="http://www.w3.org/2001/XMLSchema" xmlns:p="http://schemas.microsoft.com/office/2006/metadata/properties" xmlns:ns2="e2527261-45be-4713-9097-980e3e387fb6" xmlns:ns3="5549f3f6-b7db-40ce-a15f-c10d2fdae267" targetNamespace="http://schemas.microsoft.com/office/2006/metadata/properties" ma:root="true" ma:fieldsID="3fefd663e13a197b61d624507a100116" ns2:_="" ns3:_="">
    <xsd:import namespace="e2527261-45be-4713-9097-980e3e387fb6"/>
    <xsd:import namespace="5549f3f6-b7db-40ce-a15f-c10d2fdae2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527261-45be-4713-9097-980e3e387f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6ac32b6-d060-42fb-93c0-6c46742e1a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49f3f6-b7db-40ce-a15f-c10d2fdae26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aa080871-0da6-4a5a-8586-c1430601b9d6}" ma:internalName="TaxCatchAll" ma:showField="CatchAllData" ma:web="5549f3f6-b7db-40ce-a15f-c10d2fdae2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DBF18E-E9D8-4C86-828B-784EF55584A2}">
  <ds:schemaRefs>
    <ds:schemaRef ds:uri="http://schemas.microsoft.com/office/2006/metadata/properties"/>
    <ds:schemaRef ds:uri="http://schemas.microsoft.com/office/infopath/2007/PartnerControls"/>
    <ds:schemaRef ds:uri="e2527261-45be-4713-9097-980e3e387fb6"/>
    <ds:schemaRef ds:uri="5549f3f6-b7db-40ce-a15f-c10d2fdae267"/>
  </ds:schemaRefs>
</ds:datastoreItem>
</file>

<file path=customXml/itemProps2.xml><?xml version="1.0" encoding="utf-8"?>
<ds:datastoreItem xmlns:ds="http://schemas.openxmlformats.org/officeDocument/2006/customXml" ds:itemID="{065C7EDF-6EB4-460B-8641-956F7B432B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527261-45be-4713-9097-980e3e387fb6"/>
    <ds:schemaRef ds:uri="5549f3f6-b7db-40ce-a15f-c10d2fdae2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B61481-B33B-4112-A768-E51347C45A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915</Words>
  <Application>Microsoft Office PowerPoint</Application>
  <PresentationFormat>Widescreen</PresentationFormat>
  <Paragraphs>85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Paige Yuill</dc:creator>
  <cp:lastModifiedBy>Ellena Biddulph</cp:lastModifiedBy>
  <cp:revision>4</cp:revision>
  <dcterms:created xsi:type="dcterms:W3CDTF">2023-10-23T14:35:15Z</dcterms:created>
  <dcterms:modified xsi:type="dcterms:W3CDTF">2024-11-12T11:23:14Z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0x0101007BFBDB602FF20B4788F8FA98A2751DD1</vt:lpwstr>
  </property>
  <property fmtid="{D5CDD505-2E9C-101B-9397-08002B2CF9AE}" pid="3" name="MediaServiceImageTags">
    <vt:lpwstr/>
  </property>
</Properties>
</file>