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8B8B8-AE0E-491E-8FA7-779ED27CB898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442DD-A5BE-45B3-88D5-B443715C56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7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F8C57-29E3-4464-8E73-0E8E09FF53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126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FE4F7-92F5-574B-8C97-C94A9611F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06C8C5-7342-1B0E-5FAE-D3F73767C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1E66F-34ED-1F12-4E50-DA2423AB5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065B-CE9D-0429-730B-A18A9450D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1F535-42BC-5BCA-D1C6-7A60B7D09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0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B5FC4-7C54-ACA8-80BB-11E3E13CA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AF18E0-516F-5102-ECF1-41CE09570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E0631-A751-C70E-5732-F613FFF83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F0DF4-6794-24F0-CD5A-D5D900451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26464-6C32-C9E5-62B1-DD32EC52A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25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A7D2AE-4871-8765-B219-B50B226733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60AD60-A46F-967D-E428-DB0F023F5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92494-B00C-72BE-6DEA-B6E0D11EA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04F5A-EF75-47AB-F4ED-7AA00503E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21B24-5245-714E-2CD9-0A84BD964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79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17EBF-6DB3-D460-1A54-C7972AE7D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7F127-3F41-12F2-2A7E-9850DE25C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724E2-F933-63E5-484D-E8FC93FE9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E8BF7-5AE5-093A-BCE7-A871BC215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BFB02-92F6-635B-B74A-4BF56AE3B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03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284E7-15BD-85D5-7670-B6474DA32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DD39E-553B-C678-7EDC-967856015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7B897-2F32-23BE-6AB8-58F1069CF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9F3F0-C71E-145A-1C3E-70CF41A9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017B8-907B-F16A-FC0C-A1346363B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14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F8598-3E64-03FD-9902-2DAED3CC4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AA6AC-3E05-5552-2E6C-0E18ED7E8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A914F7-152C-0125-81D4-2A96EE732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77701-87B1-959D-BDF4-110AE3A39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811E09-7F15-FCF5-E881-EF6075864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07C19-E6DD-F2B1-B7DA-C34399C8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6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042E8-FCE5-909C-4A42-0AA9EF84D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6AC7E-83F9-681C-BF11-A61610C2B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4C80B2-42CE-DC48-ECD1-28721B14F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46F7B2-CA61-2C97-FF7D-9080282C1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C716A6-844D-189B-7F9E-5CD526B408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D07B42-12F8-7E6A-1293-1238DF20C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790A10-44EC-F66F-EBCB-282E4F593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ECBD96-F995-707D-BE7F-B4A57D20F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399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8340-FD05-D66D-B3CD-AFFE14B1A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9F3FB1-708D-A666-8DF7-3522E7A0C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467DEE-6E7C-5BB3-281E-77D9C7739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72806E-B02F-432E-3F3D-C2FED73D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46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7EC7F-BED8-04B5-50AA-B5BC77FE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5FA079-8A89-629F-AB3F-1331B559F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9F8A3-4E09-907C-C732-F2B59964B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50249-C2C1-8470-FC88-BB1411179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318C0-40F3-BCC5-623C-BA5507677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C996B1-AA27-7287-EB28-7F4BD786B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48573-AB1A-44D2-88E7-8752813C2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84BCB-05E5-E7E1-F87C-3F8677D03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EF6D4-7AC5-BE32-E9C3-124053E40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000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1D4D2-1424-D7F6-A777-4E33B8CD4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E0CC01-D085-6C29-D6DC-8DF8AB248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65104-B0C6-8C12-AFEB-E94A9D9AB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C1728A-C46C-DA6B-3E2E-915782482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0950-A3E0-4E73-B43E-6A5B5380BAA1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D12ED-5E7A-C862-B9FF-D375EB3F3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0CE2D-7902-3D89-E00D-3A0D55356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15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2D3C42-C94C-D6AD-16B5-089F9AAD5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F7D2D-7681-2AFB-2172-049DD6195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A557A-6EC5-5232-C95F-FF4F8CA33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A60950-A3E0-4E73-B43E-6A5B5380BAA1}" type="datetimeFigureOut">
              <a:rPr lang="en-GB" smtClean="0"/>
              <a:t>21/07/2024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65645-E4BA-E872-A8F7-A299157F20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B8946-43CB-6F1D-3B6A-C64EF0A0B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3C3459-1DE9-4895-A5D8-2AB2249C4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atewayc.org.uk/?utm_source=launchletter&amp;utm_medium=nhsscot&amp;utm_campaign=apr24scotlaunchgwchomepage" TargetMode="External"/><Relationship Id="rId3" Type="http://schemas.openxmlformats.org/officeDocument/2006/relationships/hyperlink" Target="https://learn.nes.nhs.scot/64065/gp-teaching-courses/national-gp-training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179550-AFE3-34D5-E075-A622AF3E8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1" y="1900238"/>
            <a:ext cx="2955992" cy="661277"/>
          </a:xfrm>
        </p:spPr>
        <p:txBody>
          <a:bodyPr vert="horz" lIns="68580" tIns="34290" rIns="68580" bIns="34290" rtlCol="0" anchor="ctr">
            <a:normAutofit fontScale="90000"/>
          </a:bodyPr>
          <a:lstStyle/>
          <a:p>
            <a:r>
              <a:rPr lang="en-US" sz="2475" b="1" i="1" dirty="0"/>
              <a:t>National GPST courses in Scotland Aug 24-Aug 25</a:t>
            </a:r>
            <a:br>
              <a:rPr lang="en-US" sz="3000" b="1" i="1" dirty="0"/>
            </a:br>
            <a:r>
              <a:rPr lang="en-US" sz="1200" b="1" i="1" dirty="0"/>
              <a:t>(further dates to be released and advertised when confirmed)</a:t>
            </a:r>
            <a:br>
              <a:rPr lang="en-US" sz="1200" b="1" i="1" dirty="0"/>
            </a:br>
            <a:br>
              <a:rPr lang="en-US" sz="1500" b="1" i="1" dirty="0"/>
            </a:br>
            <a:r>
              <a:rPr lang="en-US" sz="1500" b="1" dirty="0">
                <a:solidFill>
                  <a:schemeClr val="accent1"/>
                </a:solidFill>
              </a:rPr>
              <a:t>TURAS booking link: </a:t>
            </a:r>
            <a:r>
              <a:rPr lang="en-GB" sz="1350" u="sng" dirty="0">
                <a:solidFill>
                  <a:srgbClr val="0563C1"/>
                </a:solidFill>
                <a:latin typeface="Aptos" panose="020B0004020202020204" pitchFamily="34" charset="0"/>
                <a:ea typeface="Calibri" panose="020F0502020204030204" pitchFamily="34" charset="0"/>
                <a:hlinkClick r:id="rId3"/>
              </a:rPr>
              <a:t>https://learn.nes.nhs.scot/64065/gp-teaching-courses/national-gp-training</a:t>
            </a:r>
            <a:br>
              <a:rPr lang="en-GB" sz="1350" dirty="0"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3000" b="1" i="1" dirty="0"/>
            </a:br>
            <a:r>
              <a:rPr lang="en-US" sz="3000" dirty="0"/>
              <a:t>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14F6F49-E802-7281-A0E0-9883FE20AD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9" r="12430" b="-5"/>
          <a:stretch/>
        </p:blipFill>
        <p:spPr bwMode="auto">
          <a:xfrm>
            <a:off x="1522624" y="3735146"/>
            <a:ext cx="2031494" cy="154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9D06616-FF38-A884-E1EC-E5E1298931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0" r="10570" b="-6"/>
          <a:stretch/>
        </p:blipFill>
        <p:spPr bwMode="auto">
          <a:xfrm>
            <a:off x="3565385" y="3746470"/>
            <a:ext cx="2026154" cy="154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CC481509-494A-B318-7820-EBD490206D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4" r="4756" b="5"/>
          <a:stretch/>
        </p:blipFill>
        <p:spPr bwMode="auto">
          <a:xfrm>
            <a:off x="1494281" y="5289519"/>
            <a:ext cx="2079216" cy="1552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5FFE0117-C514-AAF3-9A76-89E40104BB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0" r="8906" b="5"/>
          <a:stretch/>
        </p:blipFill>
        <p:spPr bwMode="auto">
          <a:xfrm>
            <a:off x="3573497" y="5289518"/>
            <a:ext cx="2026154" cy="1552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9E9DD72-A692-0F15-A1DA-425E3EF45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415104"/>
            <a:ext cx="3969792" cy="3471223"/>
          </a:xfrm>
        </p:spPr>
        <p:txBody>
          <a:bodyPr vert="horz" lIns="68580" tIns="34290" rIns="68580" bIns="34290" rtlCol="0" anchor="ctr">
            <a:normAutofit/>
          </a:bodyPr>
          <a:lstStyle/>
          <a:p>
            <a:endParaRPr lang="en-US" sz="15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FDF7B54-FD2F-C940-7A4B-7D2E30549D66}"/>
              </a:ext>
            </a:extLst>
          </p:cNvPr>
          <p:cNvGraphicFramePr>
            <a:graphicFrameLocks noGrp="1"/>
          </p:cNvGraphicFramePr>
          <p:nvPr/>
        </p:nvGraphicFramePr>
        <p:xfrm>
          <a:off x="5767388" y="935830"/>
          <a:ext cx="4822031" cy="4321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5453">
                  <a:extLst>
                    <a:ext uri="{9D8B030D-6E8A-4147-A177-3AD203B41FA5}">
                      <a16:colId xmlns:a16="http://schemas.microsoft.com/office/drawing/2014/main" val="3110351655"/>
                    </a:ext>
                  </a:extLst>
                </a:gridCol>
                <a:gridCol w="479051">
                  <a:extLst>
                    <a:ext uri="{9D8B030D-6E8A-4147-A177-3AD203B41FA5}">
                      <a16:colId xmlns:a16="http://schemas.microsoft.com/office/drawing/2014/main" val="3263113206"/>
                    </a:ext>
                  </a:extLst>
                </a:gridCol>
                <a:gridCol w="893810">
                  <a:extLst>
                    <a:ext uri="{9D8B030D-6E8A-4147-A177-3AD203B41FA5}">
                      <a16:colId xmlns:a16="http://schemas.microsoft.com/office/drawing/2014/main" val="4143288580"/>
                    </a:ext>
                  </a:extLst>
                </a:gridCol>
                <a:gridCol w="890027">
                  <a:extLst>
                    <a:ext uri="{9D8B030D-6E8A-4147-A177-3AD203B41FA5}">
                      <a16:colId xmlns:a16="http://schemas.microsoft.com/office/drawing/2014/main" val="3878072167"/>
                    </a:ext>
                  </a:extLst>
                </a:gridCol>
                <a:gridCol w="953690">
                  <a:extLst>
                    <a:ext uri="{9D8B030D-6E8A-4147-A177-3AD203B41FA5}">
                      <a16:colId xmlns:a16="http://schemas.microsoft.com/office/drawing/2014/main" val="1305810530"/>
                    </a:ext>
                  </a:extLst>
                </a:gridCol>
              </a:tblGrid>
              <a:tr h="185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COURSE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Timing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DATE 1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DATE 2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DATE 3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104334917"/>
                  </a:ext>
                </a:extLst>
              </a:tr>
              <a:tr h="567722">
                <a:tc>
                  <a:txBody>
                    <a:bodyPr/>
                    <a:lstStyle/>
                    <a:p>
                      <a:r>
                        <a:rPr lang="en-GB" sz="800" b="1" kern="100" dirty="0">
                          <a:effectLst/>
                        </a:rPr>
                        <a:t>The Knowledge Network: accessing and appraising evidence for use in clinical practice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 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9am – 1pm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Friday 8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November 2024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Tuesday 18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March 2025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Thursday 26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June 2025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4179849728"/>
                  </a:ext>
                </a:extLst>
              </a:tr>
              <a:tr h="567722">
                <a:tc>
                  <a:txBody>
                    <a:bodyPr/>
                    <a:lstStyle/>
                    <a:p>
                      <a:r>
                        <a:rPr lang="en-GB" sz="800" kern="100" dirty="0">
                          <a:effectLst/>
                        </a:rPr>
                        <a:t>Armed forces and the veteran community: an introduction to management in primary care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 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9.30am – 12.30pm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Thursday 7</a:t>
                      </a:r>
                      <a:r>
                        <a:rPr lang="en-GB" sz="800" kern="100" baseline="30000" dirty="0">
                          <a:effectLst/>
                        </a:rPr>
                        <a:t>th</a:t>
                      </a:r>
                      <a:r>
                        <a:rPr lang="en-GB" sz="800" kern="100" dirty="0">
                          <a:effectLst/>
                        </a:rPr>
                        <a:t> November 2024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Tuesday 11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March 2025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TBC</a:t>
                      </a: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4168568316"/>
                  </a:ext>
                </a:extLst>
              </a:tr>
              <a:tr h="361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Sustainability GPST virtual update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 – see as per date</a:t>
                      </a: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Thursday 5</a:t>
                      </a:r>
                      <a:r>
                        <a:rPr lang="en-GB" sz="800" kern="100" baseline="30000" dirty="0">
                          <a:effectLst/>
                        </a:rPr>
                        <a:t>th</a:t>
                      </a:r>
                      <a:r>
                        <a:rPr lang="en-GB" sz="800" kern="100" dirty="0">
                          <a:effectLst/>
                        </a:rPr>
                        <a:t> September 2024, 2-4pm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Tuesday 25</a:t>
                      </a:r>
                      <a:r>
                        <a:rPr lang="en-GB" sz="800" kern="1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February 2025, 2-4pm</a:t>
                      </a: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Tuesday 13</a:t>
                      </a:r>
                      <a:r>
                        <a:rPr lang="en-GB" sz="800" kern="100" baseline="30000" dirty="0">
                          <a:effectLst/>
                        </a:rPr>
                        <a:t>th</a:t>
                      </a:r>
                      <a:r>
                        <a:rPr lang="en-GB" sz="800" kern="100" dirty="0">
                          <a:effectLst/>
                        </a:rPr>
                        <a:t> May 2025, 10am – 12pm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1497066372"/>
                  </a:ext>
                </a:extLst>
              </a:tr>
              <a:tr h="251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Prostate Cancer UK webinar - *booking details circulated separately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1-2pm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Thursday 31</a:t>
                      </a:r>
                      <a:r>
                        <a:rPr lang="en-GB" sz="800" kern="100" baseline="30000">
                          <a:effectLst/>
                        </a:rPr>
                        <a:t>st</a:t>
                      </a:r>
                      <a:r>
                        <a:rPr lang="en-GB" sz="800" kern="100">
                          <a:effectLst/>
                        </a:rPr>
                        <a:t> October 2024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TBC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TBC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3632437611"/>
                  </a:ext>
                </a:extLst>
              </a:tr>
              <a:tr h="720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Paediatrics – Common musculoskeletal (MSK) and orthopaedics presentations in Children and Young People (CYP), including normal variants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9am – 12.30pn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Tuesday 29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October 2024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TBC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TBC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3743206630"/>
                  </a:ext>
                </a:extLst>
              </a:tr>
              <a:tr h="279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Gambling harms and the support available 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12.30-2pm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Thursday 14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November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Tuesday 28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January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TBC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1549475449"/>
                  </a:ext>
                </a:extLst>
              </a:tr>
              <a:tr h="584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ST1 QIP support courses (2 workshops, 4 cohort options) - *booking links on flyer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 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SEE SEPARATE FLYER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ALL COHORT DATES AS PER SEPARATE FLYER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 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 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1501590040"/>
                  </a:ext>
                </a:extLst>
              </a:tr>
              <a:tr h="563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ST3 QI and leadership  - *booking details circulated by QI team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9.30am – 1pm or 2-5.30pm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Wednesday 6</a:t>
                      </a:r>
                      <a:r>
                        <a:rPr lang="en-GB" sz="800" kern="100" baseline="30000" dirty="0">
                          <a:effectLst/>
                        </a:rPr>
                        <a:t>th</a:t>
                      </a:r>
                      <a:r>
                        <a:rPr lang="en-GB" sz="800" kern="100" dirty="0">
                          <a:effectLst/>
                        </a:rPr>
                        <a:t> November 2024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>
                          <a:effectLst/>
                        </a:rPr>
                        <a:t>Wednesday 20</a:t>
                      </a:r>
                      <a:r>
                        <a:rPr lang="en-GB" sz="800" kern="100" baseline="30000">
                          <a:effectLst/>
                        </a:rPr>
                        <a:t>th</a:t>
                      </a:r>
                      <a:r>
                        <a:rPr lang="en-GB" sz="800" kern="100">
                          <a:effectLst/>
                        </a:rPr>
                        <a:t> November 2024</a:t>
                      </a:r>
                      <a:endParaRPr lang="en-GB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00" dirty="0">
                          <a:effectLst/>
                        </a:rPr>
                        <a:t>TBC</a:t>
                      </a:r>
                      <a:endParaRPr lang="en-GB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22" marR="32822" marT="0" marB="0"/>
                </a:tc>
                <a:extLst>
                  <a:ext uri="{0D108BD9-81ED-4DB2-BD59-A6C34878D82A}">
                    <a16:rowId xmlns:a16="http://schemas.microsoft.com/office/drawing/2014/main" val="274604212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37F4EDC-6393-9E95-9FB5-16AFC8AB2020}"/>
              </a:ext>
            </a:extLst>
          </p:cNvPr>
          <p:cNvSpPr txBox="1"/>
          <p:nvPr/>
        </p:nvSpPr>
        <p:spPr>
          <a:xfrm>
            <a:off x="6006172" y="5294336"/>
            <a:ext cx="4059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Scottish Cancer Referral Guidelines – dates to be released after Feb 25. The following online resource is available: </a:t>
            </a:r>
            <a:r>
              <a:rPr lang="en-GB" sz="1200" b="1" kern="100" dirty="0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Gateway C - </a:t>
            </a:r>
            <a:r>
              <a:rPr lang="en-GB" sz="1200" b="1" u="sng" kern="100" dirty="0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Home - </a:t>
            </a:r>
            <a:r>
              <a:rPr lang="en-GB" sz="1200" b="1" u="sng" kern="100" dirty="0" err="1">
                <a:solidFill>
                  <a:srgbClr val="2F549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GatewayC</a:t>
            </a:r>
            <a:endParaRPr lang="en-GB" sz="1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255275-DC0A-4F36-2843-5F6941B6287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21634" y="2891564"/>
            <a:ext cx="1021466" cy="85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271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283</Words>
  <Application>Microsoft Office PowerPoint</Application>
  <PresentationFormat>Widescreen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National GPST courses in Scotland Aug 24-Aug 25 (further dates to be released and advertised when confirmed)  TURAS booking link: https://learn.nes.nhs.scot/64065/gp-teaching-courses/national-gp-training   </vt:lpstr>
    </vt:vector>
  </TitlesOfParts>
  <Company>NHS Education For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 Curry</dc:creator>
  <cp:lastModifiedBy>Nicola Curry</cp:lastModifiedBy>
  <cp:revision>1</cp:revision>
  <dcterms:created xsi:type="dcterms:W3CDTF">2024-07-21T09:38:20Z</dcterms:created>
  <dcterms:modified xsi:type="dcterms:W3CDTF">2024-07-21T09:40:18Z</dcterms:modified>
</cp:coreProperties>
</file>