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7"/>
  </p:notesMasterIdLst>
  <p:sldIdLst>
    <p:sldId id="256" r:id="rId5"/>
    <p:sldId id="258" r:id="rId6"/>
    <p:sldId id="257" r:id="rId7"/>
    <p:sldId id="259" r:id="rId8"/>
    <p:sldId id="264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stewar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5BE"/>
    <a:srgbClr val="C2E1E4"/>
    <a:srgbClr val="0E285E"/>
    <a:srgbClr val="198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68" d="100"/>
          <a:sy n="68" d="100"/>
        </p:scale>
        <p:origin x="1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jackson\AppData\Roaming\OpenText\OTEdit\livelink-edrms\c76320106\2019%20slides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jackson\AppData\Roaming\OpenText\OTEdit\livelink-edrms\c76320106\2019%20slides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jackson\AppData\Roaming\OpenText\OTEdit\livelink-edrms\c76320106\2019%20slide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183-43D7-ABA4-5113AFCA0AD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183-43D7-ABA4-5113AFCA0AD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183-43D7-ABA4-5113AFCA0AD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83-43D7-ABA4-5113AFCA0AD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9183-43D7-ABA4-5113AFCA0AD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9183-43D7-ABA4-5113AFCA0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'CESR CEGPR by RCF'!$A$2:$A$15</c:f>
              <c:strCache>
                <c:ptCount val="14"/>
                <c:pt idx="0">
                  <c:v>Surgical</c:v>
                </c:pt>
                <c:pt idx="1">
                  <c:v>Physician</c:v>
                </c:pt>
                <c:pt idx="2">
                  <c:v>Radiology</c:v>
                </c:pt>
                <c:pt idx="3">
                  <c:v>O&amp;G </c:v>
                </c:pt>
                <c:pt idx="4">
                  <c:v>Paediatrics</c:v>
                </c:pt>
                <c:pt idx="5">
                  <c:v>Anaesthetics</c:v>
                </c:pt>
                <c:pt idx="6">
                  <c:v>Psychiatry</c:v>
                </c:pt>
                <c:pt idx="7">
                  <c:v>Ophthalmology</c:v>
                </c:pt>
                <c:pt idx="8">
                  <c:v>Emergency medicine</c:v>
                </c:pt>
                <c:pt idx="9">
                  <c:v>GP</c:v>
                </c:pt>
                <c:pt idx="10">
                  <c:v>Pathology </c:v>
                </c:pt>
                <c:pt idx="11">
                  <c:v>CSRH</c:v>
                </c:pt>
                <c:pt idx="12">
                  <c:v>Occupational medicine</c:v>
                </c:pt>
                <c:pt idx="13">
                  <c:v>Public health medicine </c:v>
                </c:pt>
              </c:strCache>
            </c:strRef>
          </c:cat>
          <c:val>
            <c:numRef>
              <c:f>'CESR CEGPR by RCF'!$B$2:$B$15</c:f>
              <c:numCache>
                <c:formatCode>General</c:formatCode>
                <c:ptCount val="14"/>
                <c:pt idx="0">
                  <c:v>166</c:v>
                </c:pt>
                <c:pt idx="1">
                  <c:v>118</c:v>
                </c:pt>
                <c:pt idx="2">
                  <c:v>47</c:v>
                </c:pt>
                <c:pt idx="3">
                  <c:v>45</c:v>
                </c:pt>
                <c:pt idx="4">
                  <c:v>44</c:v>
                </c:pt>
                <c:pt idx="5">
                  <c:v>28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18</c:v>
                </c:pt>
                <c:pt idx="10">
                  <c:v>17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3-43D7-ABA4-5113AFCA0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805515383700094"/>
          <c:y val="5.7124718613584022E-2"/>
          <c:w val="0.21403095462402341"/>
          <c:h val="0.92801832823499208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'CESR success rates'!$B$1</c:f>
              <c:strCache>
                <c:ptCount val="1"/>
                <c:pt idx="0">
                  <c:v>Granted </c:v>
                </c:pt>
              </c:strCache>
            </c:strRef>
          </c:tx>
          <c:spPr>
            <a:solidFill>
              <a:srgbClr val="30A5B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0A5BE"/>
              </a:solidFill>
            </c:spPr>
            <c:extLst>
              <c:ext xmlns:c16="http://schemas.microsoft.com/office/drawing/2014/chart" uri="{C3380CC4-5D6E-409C-BE32-E72D297353CC}">
                <c16:uniqueId val="{00000002-012C-4FEC-A6B9-73BFD9452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'CESR success rates'!$A$4:$A$6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'CESR success rates'!$B$4:$B$6</c:f>
              <c:numCache>
                <c:formatCode>0%</c:formatCode>
                <c:ptCount val="3"/>
                <c:pt idx="0">
                  <c:v>0.54</c:v>
                </c:pt>
                <c:pt idx="1">
                  <c:v>0.53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C-4FEC-A6B9-73BFD9452516}"/>
            </c:ext>
          </c:extLst>
        </c:ser>
        <c:ser>
          <c:idx val="1"/>
          <c:order val="1"/>
          <c:tx>
            <c:strRef>
              <c:f>'CESR success rates'!$C$1</c:f>
              <c:strCache>
                <c:ptCount val="1"/>
                <c:pt idx="0">
                  <c:v>Refused</c:v>
                </c:pt>
              </c:strCache>
            </c:strRef>
          </c:tx>
          <c:spPr>
            <a:solidFill>
              <a:srgbClr val="C2E1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'CESR success rates'!$A$4:$A$6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'CESR success rates'!$C$4:$C$6</c:f>
              <c:numCache>
                <c:formatCode>0%</c:formatCode>
                <c:ptCount val="3"/>
                <c:pt idx="0">
                  <c:v>0.46</c:v>
                </c:pt>
                <c:pt idx="1">
                  <c:v>0.47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2C-4FEC-A6B9-73BFD9452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963456"/>
        <c:axId val="124973440"/>
      </c:barChart>
      <c:catAx>
        <c:axId val="1249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973440"/>
        <c:crosses val="autoZero"/>
        <c:auto val="1"/>
        <c:lblAlgn val="ctr"/>
        <c:lblOffset val="100"/>
        <c:noMultiLvlLbl val="0"/>
      </c:catAx>
      <c:valAx>
        <c:axId val="124973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963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'Review success rates'!$B$1</c:f>
              <c:strCache>
                <c:ptCount val="1"/>
                <c:pt idx="0">
                  <c:v>Refused</c:v>
                </c:pt>
              </c:strCache>
            </c:strRef>
          </c:tx>
          <c:spPr>
            <a:solidFill>
              <a:srgbClr val="C2E1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'Review success rates'!$A$4:$A$6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'Review success rates'!$B$4:$B$6</c:f>
              <c:numCache>
                <c:formatCode>0%</c:formatCode>
                <c:ptCount val="3"/>
                <c:pt idx="0">
                  <c:v>0.13333333333333333</c:v>
                </c:pt>
                <c:pt idx="1">
                  <c:v>0.14000000000000001</c:v>
                </c:pt>
                <c:pt idx="2">
                  <c:v>0.10119047619047619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9-4FB2-9ED6-6A581F61DAED}"/>
            </c:ext>
          </c:extLst>
        </c:ser>
        <c:ser>
          <c:idx val="1"/>
          <c:order val="1"/>
          <c:tx>
            <c:strRef>
              <c:f>'Review success rates'!$C$1</c:f>
              <c:strCache>
                <c:ptCount val="1"/>
                <c:pt idx="0">
                  <c:v>Granted</c:v>
                </c:pt>
              </c:strCache>
            </c:strRef>
          </c:tx>
          <c:spPr>
            <a:solidFill>
              <a:srgbClr val="30A5B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'Review success rates'!$A$4:$A$6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'Review success rates'!$C$4:$C$6</c:f>
              <c:numCache>
                <c:formatCode>0%</c:formatCode>
                <c:ptCount val="3"/>
                <c:pt idx="0">
                  <c:v>0.8666666666666667</c:v>
                </c:pt>
                <c:pt idx="1">
                  <c:v>0.86</c:v>
                </c:pt>
                <c:pt idx="2">
                  <c:v>0.89880952380952384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9-4FB2-9ED6-6A581F61DA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681152"/>
        <c:axId val="53734016"/>
      </c:barChart>
      <c:catAx>
        <c:axId val="536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734016"/>
        <c:crosses val="autoZero"/>
        <c:auto val="1"/>
        <c:lblAlgn val="ctr"/>
        <c:lblOffset val="100"/>
        <c:noMultiLvlLbl val="0"/>
      </c:catAx>
      <c:valAx>
        <c:axId val="53734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681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E093F-5F4E-4FFA-8967-CAD43ECEC6B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5AC8CF-9C81-4AD7-A97D-713149317C34}">
      <dgm:prSet phldrT="[Text]"/>
      <dgm:spPr/>
      <dgm:t>
        <a:bodyPr/>
        <a:lstStyle/>
        <a:p>
          <a:r>
            <a:rPr lang="en-US" b="1" dirty="0"/>
            <a:t>Verifier</a:t>
          </a:r>
        </a:p>
      </dgm:t>
    </dgm:pt>
    <dgm:pt modelId="{689E2964-2431-4685-BBBB-F08FD441ABB5}" type="parTrans" cxnId="{49421275-E8AF-4A3E-856E-4A648BA46F98}">
      <dgm:prSet/>
      <dgm:spPr/>
      <dgm:t>
        <a:bodyPr/>
        <a:lstStyle/>
        <a:p>
          <a:endParaRPr lang="en-US"/>
        </a:p>
      </dgm:t>
    </dgm:pt>
    <dgm:pt modelId="{81947B49-0968-4F56-8F95-9C8A706F6A5E}" type="sibTrans" cxnId="{49421275-E8AF-4A3E-856E-4A648BA46F98}">
      <dgm:prSet/>
      <dgm:spPr/>
      <dgm:t>
        <a:bodyPr/>
        <a:lstStyle/>
        <a:p>
          <a:endParaRPr lang="en-US"/>
        </a:p>
      </dgm:t>
    </dgm:pt>
    <dgm:pt modelId="{891608D6-3DD6-477F-AE54-29DBCBBB8B8A}">
      <dgm:prSet phldrT="[Text]"/>
      <dgm:spPr/>
      <dgm:t>
        <a:bodyPr/>
        <a:lstStyle/>
        <a:p>
          <a:r>
            <a:rPr lang="en-US" b="1" dirty="0"/>
            <a:t>Proforma</a:t>
          </a:r>
        </a:p>
      </dgm:t>
    </dgm:pt>
    <dgm:pt modelId="{1004A714-FC80-4425-AA3E-9BC4541842D6}" type="parTrans" cxnId="{3504BBFC-AAB4-4EC2-A1C4-8D3F37351B69}">
      <dgm:prSet/>
      <dgm:spPr/>
      <dgm:t>
        <a:bodyPr/>
        <a:lstStyle/>
        <a:p>
          <a:endParaRPr lang="en-US"/>
        </a:p>
      </dgm:t>
    </dgm:pt>
    <dgm:pt modelId="{D56CD2CA-FF46-462C-91FE-D0344AF6F1BF}" type="sibTrans" cxnId="{3504BBFC-AAB4-4EC2-A1C4-8D3F37351B69}">
      <dgm:prSet/>
      <dgm:spPr/>
      <dgm:t>
        <a:bodyPr/>
        <a:lstStyle/>
        <a:p>
          <a:endParaRPr lang="en-US"/>
        </a:p>
      </dgm:t>
    </dgm:pt>
    <dgm:pt modelId="{2026C00D-4C22-4C48-8A9B-B47289E0C6DC}">
      <dgm:prSet/>
      <dgm:spPr/>
      <dgm:t>
        <a:bodyPr/>
        <a:lstStyle/>
        <a:p>
          <a:r>
            <a:rPr lang="en-US" b="1" dirty="0"/>
            <a:t>Review</a:t>
          </a:r>
        </a:p>
      </dgm:t>
    </dgm:pt>
    <dgm:pt modelId="{A0819B24-7DE7-4694-9E26-F7596DE0E296}" type="parTrans" cxnId="{31855324-9DCC-4B43-B308-578822760CED}">
      <dgm:prSet/>
      <dgm:spPr/>
      <dgm:t>
        <a:bodyPr/>
        <a:lstStyle/>
        <a:p>
          <a:endParaRPr lang="en-US"/>
        </a:p>
      </dgm:t>
    </dgm:pt>
    <dgm:pt modelId="{C11E6EA3-9B5D-4519-8750-ADEBA1C84C88}" type="sibTrans" cxnId="{31855324-9DCC-4B43-B308-578822760CED}">
      <dgm:prSet/>
      <dgm:spPr/>
      <dgm:t>
        <a:bodyPr/>
        <a:lstStyle/>
        <a:p>
          <a:endParaRPr lang="en-US"/>
        </a:p>
      </dgm:t>
    </dgm:pt>
    <dgm:pt modelId="{BC4B13D3-4E99-47C0-BEB2-8DA535EFD058}">
      <dgm:prSet phldrT="[Text]"/>
      <dgm:spPr/>
      <dgm:t>
        <a:bodyPr/>
        <a:lstStyle/>
        <a:p>
          <a:r>
            <a:rPr lang="en-US" b="1" dirty="0"/>
            <a:t>Submit</a:t>
          </a:r>
        </a:p>
      </dgm:t>
    </dgm:pt>
    <dgm:pt modelId="{B69EFC47-B3B0-425A-8E9C-C7C25BAF0BFB}" type="parTrans" cxnId="{BAA03FF4-EE18-43CA-B881-6522007FB022}">
      <dgm:prSet/>
      <dgm:spPr/>
      <dgm:t>
        <a:bodyPr/>
        <a:lstStyle/>
        <a:p>
          <a:endParaRPr lang="en-US"/>
        </a:p>
      </dgm:t>
    </dgm:pt>
    <dgm:pt modelId="{87902A30-D4C3-4326-A10E-771D708928A2}" type="sibTrans" cxnId="{BAA03FF4-EE18-43CA-B881-6522007FB022}">
      <dgm:prSet/>
      <dgm:spPr/>
      <dgm:t>
        <a:bodyPr/>
        <a:lstStyle/>
        <a:p>
          <a:endParaRPr lang="en-US"/>
        </a:p>
      </dgm:t>
    </dgm:pt>
    <dgm:pt modelId="{937DA737-098E-4E9C-8C3D-4696B7E18B92}">
      <dgm:prSet/>
      <dgm:spPr/>
      <dgm:t>
        <a:bodyPr/>
        <a:lstStyle/>
        <a:p>
          <a:r>
            <a:rPr lang="en-US" b="1" dirty="0"/>
            <a:t>PSV</a:t>
          </a:r>
        </a:p>
      </dgm:t>
    </dgm:pt>
    <dgm:pt modelId="{29EB8646-4803-4035-947A-FE18721B8B6D}" type="parTrans" cxnId="{231FD887-B38D-4381-82BA-6823ABADB7F3}">
      <dgm:prSet/>
      <dgm:spPr/>
      <dgm:t>
        <a:bodyPr/>
        <a:lstStyle/>
        <a:p>
          <a:endParaRPr lang="en-US"/>
        </a:p>
      </dgm:t>
    </dgm:pt>
    <dgm:pt modelId="{A99D2307-9FE8-4CC4-BDC0-55D6EF1CC284}" type="sibTrans" cxnId="{231FD887-B38D-4381-82BA-6823ABADB7F3}">
      <dgm:prSet/>
      <dgm:spPr/>
      <dgm:t>
        <a:bodyPr/>
        <a:lstStyle/>
        <a:p>
          <a:endParaRPr lang="en-US"/>
        </a:p>
      </dgm:t>
    </dgm:pt>
    <dgm:pt modelId="{A62E2460-DE40-4270-8D31-E500F4414F1C}" type="pres">
      <dgm:prSet presAssocID="{8CCE093F-5F4E-4FFA-8967-CAD43ECEC6B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16F1930-0E94-4AC7-A62F-315A1AC1BA71}" type="pres">
      <dgm:prSet presAssocID="{A35AC8CF-9C81-4AD7-A97D-713149317C34}" presName="Accent1" presStyleCnt="0"/>
      <dgm:spPr/>
    </dgm:pt>
    <dgm:pt modelId="{BBD42F49-EDBA-4CD5-8F07-C539BA2922FD}" type="pres">
      <dgm:prSet presAssocID="{A35AC8CF-9C81-4AD7-A97D-713149317C34}" presName="Accent" presStyleLbl="node1" presStyleIdx="0" presStyleCnt="5"/>
      <dgm:spPr>
        <a:solidFill>
          <a:srgbClr val="C2E1E4"/>
        </a:solidFill>
      </dgm:spPr>
    </dgm:pt>
    <dgm:pt modelId="{08537EFD-29CE-4A1C-A20A-1FAEFCE8AD37}" type="pres">
      <dgm:prSet presAssocID="{A35AC8CF-9C81-4AD7-A97D-713149317C34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C6B31D22-AF9D-4829-B8D8-1B29C95E355D}" type="pres">
      <dgm:prSet presAssocID="{891608D6-3DD6-477F-AE54-29DBCBBB8B8A}" presName="Accent2" presStyleCnt="0"/>
      <dgm:spPr/>
    </dgm:pt>
    <dgm:pt modelId="{0B7A9694-9F29-4076-9DA4-88FEAC9712E6}" type="pres">
      <dgm:prSet presAssocID="{891608D6-3DD6-477F-AE54-29DBCBBB8B8A}" presName="Accent" presStyleLbl="node1" presStyleIdx="1" presStyleCnt="5"/>
      <dgm:spPr/>
    </dgm:pt>
    <dgm:pt modelId="{0CCE093B-42A5-4080-A597-CCA298CAE347}" type="pres">
      <dgm:prSet presAssocID="{891608D6-3DD6-477F-AE54-29DBCBBB8B8A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3353B3AE-C275-4DF4-B9F6-2812E398E749}" type="pres">
      <dgm:prSet presAssocID="{2026C00D-4C22-4C48-8A9B-B47289E0C6DC}" presName="Accent3" presStyleCnt="0"/>
      <dgm:spPr/>
    </dgm:pt>
    <dgm:pt modelId="{57CA0EE6-9643-47F5-9DE6-FBFFA12DAE8E}" type="pres">
      <dgm:prSet presAssocID="{2026C00D-4C22-4C48-8A9B-B47289E0C6DC}" presName="Accent" presStyleLbl="node1" presStyleIdx="2" presStyleCnt="5"/>
      <dgm:spPr/>
    </dgm:pt>
    <dgm:pt modelId="{9ABCAFBB-1974-46FA-A091-51A7C566CB23}" type="pres">
      <dgm:prSet presAssocID="{2026C00D-4C22-4C48-8A9B-B47289E0C6DC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85D0868A-AF17-42F5-978E-3DEED5BB217F}" type="pres">
      <dgm:prSet presAssocID="{BC4B13D3-4E99-47C0-BEB2-8DA535EFD058}" presName="Accent4" presStyleCnt="0"/>
      <dgm:spPr/>
    </dgm:pt>
    <dgm:pt modelId="{7524357A-5FD0-418F-A73D-ECD3374169E0}" type="pres">
      <dgm:prSet presAssocID="{BC4B13D3-4E99-47C0-BEB2-8DA535EFD058}" presName="Accent" presStyleLbl="node1" presStyleIdx="3" presStyleCnt="5"/>
      <dgm:spPr/>
    </dgm:pt>
    <dgm:pt modelId="{1B9F5333-E282-472E-97DB-F188A99DA5E6}" type="pres">
      <dgm:prSet presAssocID="{BC4B13D3-4E99-47C0-BEB2-8DA535EFD058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77098698-0554-47FF-915A-A2687A973856}" type="pres">
      <dgm:prSet presAssocID="{937DA737-098E-4E9C-8C3D-4696B7E18B92}" presName="Accent5" presStyleCnt="0"/>
      <dgm:spPr/>
    </dgm:pt>
    <dgm:pt modelId="{C3C9B8E0-5384-45B9-961E-649107DDB70F}" type="pres">
      <dgm:prSet presAssocID="{937DA737-098E-4E9C-8C3D-4696B7E18B92}" presName="Accent" presStyleLbl="node1" presStyleIdx="4" presStyleCnt="5"/>
      <dgm:spPr/>
    </dgm:pt>
    <dgm:pt modelId="{95FFAF3B-F6C3-44AC-8295-C8A7604820C7}" type="pres">
      <dgm:prSet presAssocID="{937DA737-098E-4E9C-8C3D-4696B7E18B92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F623631D-B252-41FD-AE09-F362D72B41A7}" type="presOf" srcId="{A35AC8CF-9C81-4AD7-A97D-713149317C34}" destId="{08537EFD-29CE-4A1C-A20A-1FAEFCE8AD37}" srcOrd="0" destOrd="0" presId="urn:microsoft.com/office/officeart/2009/layout/CircleArrowProcess"/>
    <dgm:cxn modelId="{31855324-9DCC-4B43-B308-578822760CED}" srcId="{8CCE093F-5F4E-4FFA-8967-CAD43ECEC6B8}" destId="{2026C00D-4C22-4C48-8A9B-B47289E0C6DC}" srcOrd="2" destOrd="0" parTransId="{A0819B24-7DE7-4694-9E26-F7596DE0E296}" sibTransId="{C11E6EA3-9B5D-4519-8750-ADEBA1C84C88}"/>
    <dgm:cxn modelId="{68F29768-D5F0-4BB5-AE58-C38EE8095E9E}" type="presOf" srcId="{2026C00D-4C22-4C48-8A9B-B47289E0C6DC}" destId="{9ABCAFBB-1974-46FA-A091-51A7C566CB23}" srcOrd="0" destOrd="0" presId="urn:microsoft.com/office/officeart/2009/layout/CircleArrowProcess"/>
    <dgm:cxn modelId="{49421275-E8AF-4A3E-856E-4A648BA46F98}" srcId="{8CCE093F-5F4E-4FFA-8967-CAD43ECEC6B8}" destId="{A35AC8CF-9C81-4AD7-A97D-713149317C34}" srcOrd="0" destOrd="0" parTransId="{689E2964-2431-4685-BBBB-F08FD441ABB5}" sibTransId="{81947B49-0968-4F56-8F95-9C8A706F6A5E}"/>
    <dgm:cxn modelId="{6A23DB7F-17DE-43B4-8DFF-E8C48C1B0623}" type="presOf" srcId="{BC4B13D3-4E99-47C0-BEB2-8DA535EFD058}" destId="{1B9F5333-E282-472E-97DB-F188A99DA5E6}" srcOrd="0" destOrd="0" presId="urn:microsoft.com/office/officeart/2009/layout/CircleArrowProcess"/>
    <dgm:cxn modelId="{231FD887-B38D-4381-82BA-6823ABADB7F3}" srcId="{8CCE093F-5F4E-4FFA-8967-CAD43ECEC6B8}" destId="{937DA737-098E-4E9C-8C3D-4696B7E18B92}" srcOrd="4" destOrd="0" parTransId="{29EB8646-4803-4035-947A-FE18721B8B6D}" sibTransId="{A99D2307-9FE8-4CC4-BDC0-55D6EF1CC284}"/>
    <dgm:cxn modelId="{A616ABE5-B288-46D7-B962-4C83E9914E92}" type="presOf" srcId="{8CCE093F-5F4E-4FFA-8967-CAD43ECEC6B8}" destId="{A62E2460-DE40-4270-8D31-E500F4414F1C}" srcOrd="0" destOrd="0" presId="urn:microsoft.com/office/officeart/2009/layout/CircleArrowProcess"/>
    <dgm:cxn modelId="{414C3BE9-0A6E-42C8-9DA0-82D0D79809EB}" type="presOf" srcId="{937DA737-098E-4E9C-8C3D-4696B7E18B92}" destId="{95FFAF3B-F6C3-44AC-8295-C8A7604820C7}" srcOrd="0" destOrd="0" presId="urn:microsoft.com/office/officeart/2009/layout/CircleArrowProcess"/>
    <dgm:cxn modelId="{BAA03FF4-EE18-43CA-B881-6522007FB022}" srcId="{8CCE093F-5F4E-4FFA-8967-CAD43ECEC6B8}" destId="{BC4B13D3-4E99-47C0-BEB2-8DA535EFD058}" srcOrd="3" destOrd="0" parTransId="{B69EFC47-B3B0-425A-8E9C-C7C25BAF0BFB}" sibTransId="{87902A30-D4C3-4326-A10E-771D708928A2}"/>
    <dgm:cxn modelId="{436F4CFB-7997-4D9A-845E-87BB917544C2}" type="presOf" srcId="{891608D6-3DD6-477F-AE54-29DBCBBB8B8A}" destId="{0CCE093B-42A5-4080-A597-CCA298CAE347}" srcOrd="0" destOrd="0" presId="urn:microsoft.com/office/officeart/2009/layout/CircleArrowProcess"/>
    <dgm:cxn modelId="{3504BBFC-AAB4-4EC2-A1C4-8D3F37351B69}" srcId="{8CCE093F-5F4E-4FFA-8967-CAD43ECEC6B8}" destId="{891608D6-3DD6-477F-AE54-29DBCBBB8B8A}" srcOrd="1" destOrd="0" parTransId="{1004A714-FC80-4425-AA3E-9BC4541842D6}" sibTransId="{D56CD2CA-FF46-462C-91FE-D0344AF6F1BF}"/>
    <dgm:cxn modelId="{AA66B9AD-06C6-4CEE-A5ED-A694622B8484}" type="presParOf" srcId="{A62E2460-DE40-4270-8D31-E500F4414F1C}" destId="{216F1930-0E94-4AC7-A62F-315A1AC1BA71}" srcOrd="0" destOrd="0" presId="urn:microsoft.com/office/officeart/2009/layout/CircleArrowProcess"/>
    <dgm:cxn modelId="{118FAFCC-07D8-4459-8744-7760DC6A7126}" type="presParOf" srcId="{216F1930-0E94-4AC7-A62F-315A1AC1BA71}" destId="{BBD42F49-EDBA-4CD5-8F07-C539BA2922FD}" srcOrd="0" destOrd="0" presId="urn:microsoft.com/office/officeart/2009/layout/CircleArrowProcess"/>
    <dgm:cxn modelId="{44DF1778-F7E0-49FC-ABFF-98FA67134DAA}" type="presParOf" srcId="{A62E2460-DE40-4270-8D31-E500F4414F1C}" destId="{08537EFD-29CE-4A1C-A20A-1FAEFCE8AD37}" srcOrd="1" destOrd="0" presId="urn:microsoft.com/office/officeart/2009/layout/CircleArrowProcess"/>
    <dgm:cxn modelId="{5291ABFE-690C-49FC-BF80-A25EEA704F1B}" type="presParOf" srcId="{A62E2460-DE40-4270-8D31-E500F4414F1C}" destId="{C6B31D22-AF9D-4829-B8D8-1B29C95E355D}" srcOrd="2" destOrd="0" presId="urn:microsoft.com/office/officeart/2009/layout/CircleArrowProcess"/>
    <dgm:cxn modelId="{77A7BC2B-CDF0-496D-BDC5-89888DAB7BA6}" type="presParOf" srcId="{C6B31D22-AF9D-4829-B8D8-1B29C95E355D}" destId="{0B7A9694-9F29-4076-9DA4-88FEAC9712E6}" srcOrd="0" destOrd="0" presId="urn:microsoft.com/office/officeart/2009/layout/CircleArrowProcess"/>
    <dgm:cxn modelId="{5361B795-7B2D-4284-9DF7-F21A08801374}" type="presParOf" srcId="{A62E2460-DE40-4270-8D31-E500F4414F1C}" destId="{0CCE093B-42A5-4080-A597-CCA298CAE347}" srcOrd="3" destOrd="0" presId="urn:microsoft.com/office/officeart/2009/layout/CircleArrowProcess"/>
    <dgm:cxn modelId="{5575D1DF-4BE9-475D-A907-80DE0F0C8971}" type="presParOf" srcId="{A62E2460-DE40-4270-8D31-E500F4414F1C}" destId="{3353B3AE-C275-4DF4-B9F6-2812E398E749}" srcOrd="4" destOrd="0" presId="urn:microsoft.com/office/officeart/2009/layout/CircleArrowProcess"/>
    <dgm:cxn modelId="{23CBF91D-403A-4AFD-B236-984B919F746B}" type="presParOf" srcId="{3353B3AE-C275-4DF4-B9F6-2812E398E749}" destId="{57CA0EE6-9643-47F5-9DE6-FBFFA12DAE8E}" srcOrd="0" destOrd="0" presId="urn:microsoft.com/office/officeart/2009/layout/CircleArrowProcess"/>
    <dgm:cxn modelId="{140F2B75-89DD-4BA0-8138-60BC0EF32947}" type="presParOf" srcId="{A62E2460-DE40-4270-8D31-E500F4414F1C}" destId="{9ABCAFBB-1974-46FA-A091-51A7C566CB23}" srcOrd="5" destOrd="0" presId="urn:microsoft.com/office/officeart/2009/layout/CircleArrowProcess"/>
    <dgm:cxn modelId="{C7DCE443-5D72-4EEE-9FCE-5DA181BFFF1B}" type="presParOf" srcId="{A62E2460-DE40-4270-8D31-E500F4414F1C}" destId="{85D0868A-AF17-42F5-978E-3DEED5BB217F}" srcOrd="6" destOrd="0" presId="urn:microsoft.com/office/officeart/2009/layout/CircleArrowProcess"/>
    <dgm:cxn modelId="{A15E934B-D4CA-48A5-9D45-10E2E18006FF}" type="presParOf" srcId="{85D0868A-AF17-42F5-978E-3DEED5BB217F}" destId="{7524357A-5FD0-418F-A73D-ECD3374169E0}" srcOrd="0" destOrd="0" presId="urn:microsoft.com/office/officeart/2009/layout/CircleArrowProcess"/>
    <dgm:cxn modelId="{5F44B593-CFAC-4E7D-89E5-B493328D48C2}" type="presParOf" srcId="{A62E2460-DE40-4270-8D31-E500F4414F1C}" destId="{1B9F5333-E282-472E-97DB-F188A99DA5E6}" srcOrd="7" destOrd="0" presId="urn:microsoft.com/office/officeart/2009/layout/CircleArrowProcess"/>
    <dgm:cxn modelId="{86E71917-9CAB-42BA-BFCD-B36677EFE694}" type="presParOf" srcId="{A62E2460-DE40-4270-8D31-E500F4414F1C}" destId="{77098698-0554-47FF-915A-A2687A973856}" srcOrd="8" destOrd="0" presId="urn:microsoft.com/office/officeart/2009/layout/CircleArrowProcess"/>
    <dgm:cxn modelId="{78CACB7E-10D5-487D-9B42-EE9CCE66C31D}" type="presParOf" srcId="{77098698-0554-47FF-915A-A2687A973856}" destId="{C3C9B8E0-5384-45B9-961E-649107DDB70F}" srcOrd="0" destOrd="0" presId="urn:microsoft.com/office/officeart/2009/layout/CircleArrowProcess"/>
    <dgm:cxn modelId="{A5EA062E-ED7B-49BC-AD44-EA09F7B9F905}" type="presParOf" srcId="{A62E2460-DE40-4270-8D31-E500F4414F1C}" destId="{95FFAF3B-F6C3-44AC-8295-C8A7604820C7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2F49-EDBA-4CD5-8F07-C539BA2922FD}">
      <dsp:nvSpPr>
        <dsp:cNvPr id="0" name=""/>
        <dsp:cNvSpPr/>
      </dsp:nvSpPr>
      <dsp:spPr>
        <a:xfrm>
          <a:off x="2971282" y="0"/>
          <a:ext cx="1511578" cy="15116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2E1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37EFD-29CE-4A1C-A20A-1FAEFCE8AD37}">
      <dsp:nvSpPr>
        <dsp:cNvPr id="0" name=""/>
        <dsp:cNvSpPr/>
      </dsp:nvSpPr>
      <dsp:spPr>
        <a:xfrm>
          <a:off x="3305014" y="547474"/>
          <a:ext cx="843546" cy="42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Verifier</a:t>
          </a:r>
        </a:p>
      </dsp:txBody>
      <dsp:txXfrm>
        <a:off x="3305014" y="547474"/>
        <a:ext cx="843546" cy="421584"/>
      </dsp:txXfrm>
    </dsp:sp>
    <dsp:sp modelId="{0B7A9694-9F29-4076-9DA4-88FEAC9712E6}">
      <dsp:nvSpPr>
        <dsp:cNvPr id="0" name=""/>
        <dsp:cNvSpPr/>
      </dsp:nvSpPr>
      <dsp:spPr>
        <a:xfrm>
          <a:off x="2551351" y="868542"/>
          <a:ext cx="1511578" cy="15116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E093B-42A5-4080-A597-CCA298CAE347}">
      <dsp:nvSpPr>
        <dsp:cNvPr id="0" name=""/>
        <dsp:cNvSpPr/>
      </dsp:nvSpPr>
      <dsp:spPr>
        <a:xfrm>
          <a:off x="2883383" y="1417969"/>
          <a:ext cx="843546" cy="42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Proforma</a:t>
          </a:r>
        </a:p>
      </dsp:txBody>
      <dsp:txXfrm>
        <a:off x="2883383" y="1417969"/>
        <a:ext cx="843546" cy="421584"/>
      </dsp:txXfrm>
    </dsp:sp>
    <dsp:sp modelId="{57CA0EE6-9643-47F5-9DE6-FBFFA12DAE8E}">
      <dsp:nvSpPr>
        <dsp:cNvPr id="0" name=""/>
        <dsp:cNvSpPr/>
      </dsp:nvSpPr>
      <dsp:spPr>
        <a:xfrm>
          <a:off x="2971282" y="1740989"/>
          <a:ext cx="1511578" cy="15116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CAFBB-1974-46FA-A091-51A7C566CB23}">
      <dsp:nvSpPr>
        <dsp:cNvPr id="0" name=""/>
        <dsp:cNvSpPr/>
      </dsp:nvSpPr>
      <dsp:spPr>
        <a:xfrm>
          <a:off x="3305014" y="2287975"/>
          <a:ext cx="843546" cy="42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Review</a:t>
          </a:r>
        </a:p>
      </dsp:txBody>
      <dsp:txXfrm>
        <a:off x="3305014" y="2287975"/>
        <a:ext cx="843546" cy="421584"/>
      </dsp:txXfrm>
    </dsp:sp>
    <dsp:sp modelId="{7524357A-5FD0-418F-A73D-ECD3374169E0}">
      <dsp:nvSpPr>
        <dsp:cNvPr id="0" name=""/>
        <dsp:cNvSpPr/>
      </dsp:nvSpPr>
      <dsp:spPr>
        <a:xfrm>
          <a:off x="2551351" y="2610995"/>
          <a:ext cx="1511578" cy="15116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5333-E282-472E-97DB-F188A99DA5E6}">
      <dsp:nvSpPr>
        <dsp:cNvPr id="0" name=""/>
        <dsp:cNvSpPr/>
      </dsp:nvSpPr>
      <dsp:spPr>
        <a:xfrm>
          <a:off x="2883383" y="3158470"/>
          <a:ext cx="843546" cy="42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Submit</a:t>
          </a:r>
        </a:p>
      </dsp:txBody>
      <dsp:txXfrm>
        <a:off x="2883383" y="3158470"/>
        <a:ext cx="843546" cy="421584"/>
      </dsp:txXfrm>
    </dsp:sp>
    <dsp:sp modelId="{C3C9B8E0-5384-45B9-961E-649107DDB70F}">
      <dsp:nvSpPr>
        <dsp:cNvPr id="0" name=""/>
        <dsp:cNvSpPr/>
      </dsp:nvSpPr>
      <dsp:spPr>
        <a:xfrm>
          <a:off x="3078745" y="3580055"/>
          <a:ext cx="1298636" cy="12993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AF3B-F6C3-44AC-8295-C8A7604820C7}">
      <dsp:nvSpPr>
        <dsp:cNvPr id="0" name=""/>
        <dsp:cNvSpPr/>
      </dsp:nvSpPr>
      <dsp:spPr>
        <a:xfrm>
          <a:off x="3305014" y="4028965"/>
          <a:ext cx="843546" cy="42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PSV</a:t>
          </a:r>
        </a:p>
      </dsp:txBody>
      <dsp:txXfrm>
        <a:off x="3305014" y="4028965"/>
        <a:ext cx="843546" cy="421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3A11-BBAA-4D6D-A388-54D859048AB8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C1AE-5562-462B-A636-9A2D6BCE3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21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Receive approx. 6.5-7k CCTs p/a (5% of time)</a:t>
            </a:r>
          </a:p>
          <a:p>
            <a:r>
              <a:rPr lang="en-GB" dirty="0"/>
              <a:t>Receive approx. 750-800 CESR p/a (95% of time)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C1AE-5562-462B-A636-9A2D6BCE3F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8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Received 750+ CESR in 2018; 680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C1AE-5562-462B-A636-9A2D6BCE3F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2132856"/>
            <a:ext cx="4608512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996952"/>
            <a:ext cx="4608512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680"/>
            <a:ext cx="1614112" cy="1390620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3886200" cy="34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021288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/>
              <a:pPr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663" y="1438275"/>
            <a:ext cx="658509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3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3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37288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5" y="6078538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Applying for a CESR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NES – 30 May 2019</a:t>
            </a:r>
          </a:p>
          <a:p>
            <a:endParaRPr lang="en-GB" dirty="0"/>
          </a:p>
          <a:p>
            <a:r>
              <a:rPr lang="en-GB" dirty="0"/>
              <a:t>Rose Jackson</a:t>
            </a:r>
          </a:p>
          <a:p>
            <a:r>
              <a:rPr lang="en-GB" dirty="0"/>
              <a:t>Specialist Applications Team Coordinator</a:t>
            </a:r>
          </a:p>
        </p:txBody>
      </p:sp>
    </p:spTree>
    <p:extLst>
      <p:ext uri="{BB962C8B-B14F-4D97-AF65-F5344CB8AC3E}">
        <p14:creationId xmlns:p14="http://schemas.microsoft.com/office/powerpoint/2010/main" val="426174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C67D-F7EF-4959-AC14-8DCFD416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submit electronic 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EF30-0F2C-4E50-9C50-578831E5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r>
              <a:rPr lang="en-GB" sz="2000" dirty="0"/>
              <a:t>Evidence can be uploaded for each section of the application</a:t>
            </a:r>
          </a:p>
          <a:p>
            <a:r>
              <a:rPr lang="en-GB" sz="2000" dirty="0"/>
              <a:t>Portfolio-style application</a:t>
            </a:r>
          </a:p>
          <a:p>
            <a:r>
              <a:rPr lang="en-GB" sz="2000" dirty="0"/>
              <a:t>Applications Advisers can share guidance electronically</a:t>
            </a:r>
          </a:p>
          <a:p>
            <a:r>
              <a:rPr lang="en-GB" sz="2000" dirty="0"/>
              <a:t>Faster, cheaper, and more secure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1800" b="1" dirty="0">
                <a:solidFill>
                  <a:srgbClr val="0E285E"/>
                </a:solidFill>
              </a:rPr>
              <a:t>What can I upload?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.pdf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.doc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.ppt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.</a:t>
            </a:r>
            <a:r>
              <a:rPr lang="en-GB" sz="2000" dirty="0" err="1"/>
              <a:t>xls</a:t>
            </a:r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0" indent="0">
              <a:buNone/>
            </a:pPr>
            <a:r>
              <a:rPr lang="en-GB" sz="1750" b="1" dirty="0">
                <a:solidFill>
                  <a:srgbClr val="0E285E"/>
                </a:solidFill>
              </a:rPr>
              <a:t>We recommend that you upload your evidence in PDF format</a:t>
            </a:r>
          </a:p>
        </p:txBody>
      </p:sp>
    </p:spTree>
    <p:extLst>
      <p:ext uri="{BB962C8B-B14F-4D97-AF65-F5344CB8AC3E}">
        <p14:creationId xmlns:p14="http://schemas.microsoft.com/office/powerpoint/2010/main" val="118490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A3FF-13DD-4E1E-9AAF-D69C8FFC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apply…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501-09FC-42C7-956B-949E849E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Read the specialty specific guidance (SSG) and curriculum for your specialty</a:t>
            </a:r>
            <a:br>
              <a:rPr lang="en-GB" sz="2200" dirty="0"/>
            </a:b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Make sure you’ve collated all required evidence</a:t>
            </a:r>
            <a:br>
              <a:rPr lang="en-GB" sz="2200" dirty="0"/>
            </a:b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Don’t duplicate evidence</a:t>
            </a:r>
            <a:br>
              <a:rPr lang="en-GB" sz="2200" dirty="0"/>
            </a:b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Make sure your evidence is relevant</a:t>
            </a:r>
            <a:br>
              <a:rPr lang="en-GB" sz="2200" dirty="0"/>
            </a:b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Bear in mind that CESR applications are typically 800-1200 pages</a:t>
            </a:r>
            <a:br>
              <a:rPr lang="en-GB" sz="2200" dirty="0"/>
            </a:b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Make sure all your evidence is anonymised</a:t>
            </a:r>
          </a:p>
        </p:txBody>
      </p:sp>
    </p:spTree>
    <p:extLst>
      <p:ext uri="{BB962C8B-B14F-4D97-AF65-F5344CB8AC3E}">
        <p14:creationId xmlns:p14="http://schemas.microsoft.com/office/powerpoint/2010/main" val="120107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AF8F-830E-414C-91A4-CC465766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CESR stage 1 – initial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D0798-05D9-4A91-9D63-6AD68301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208" y="3719890"/>
            <a:ext cx="7034362" cy="2057722"/>
          </a:xfrm>
        </p:spPr>
        <p:txBody>
          <a:bodyPr anchor="ctr"/>
          <a:lstStyle/>
          <a:p>
            <a:r>
              <a:rPr lang="en-GB" dirty="0"/>
              <a:t>Eligibility check</a:t>
            </a:r>
          </a:p>
          <a:p>
            <a:r>
              <a:rPr lang="en-GB" dirty="0"/>
              <a:t>Request structured reports</a:t>
            </a:r>
          </a:p>
          <a:p>
            <a:r>
              <a:rPr lang="en-GB" dirty="0"/>
              <a:t>Contact verifiers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1ADA5-A79E-46CF-AC13-ACBE64E3F71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1" b="54516"/>
          <a:stretch/>
        </p:blipFill>
        <p:spPr bwMode="auto">
          <a:xfrm>
            <a:off x="1547663" y="1412776"/>
            <a:ext cx="6408713" cy="2230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29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A234-B3A6-4C36-9A50-D6148522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D11D-001E-4A8D-A4A1-7D3CC6BA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r>
              <a:rPr lang="en-GB" sz="2300" dirty="0"/>
              <a:t>Minimum of 4 referees</a:t>
            </a:r>
            <a:br>
              <a:rPr lang="en-GB" sz="2300" dirty="0"/>
            </a:br>
            <a:endParaRPr lang="en-GB" sz="2300" dirty="0"/>
          </a:p>
          <a:p>
            <a:r>
              <a:rPr lang="en-GB" sz="2300" dirty="0"/>
              <a:t>Structured reports used to triangulate your primary evidence</a:t>
            </a:r>
            <a:br>
              <a:rPr lang="en-GB" sz="2300" dirty="0"/>
            </a:br>
            <a:endParaRPr lang="en-GB" sz="2300" dirty="0"/>
          </a:p>
          <a:p>
            <a:r>
              <a:rPr lang="en-GB" sz="2300" dirty="0"/>
              <a:t>Referees must be able to comment on your current/recent competence and breadth of your practice</a:t>
            </a:r>
            <a:br>
              <a:rPr lang="en-GB" sz="2300" dirty="0"/>
            </a:br>
            <a:endParaRPr lang="en-GB" sz="2300" dirty="0"/>
          </a:p>
          <a:p>
            <a:r>
              <a:rPr lang="en-GB" sz="2300" dirty="0"/>
              <a:t>2 referees should work in your specialty</a:t>
            </a:r>
            <a:br>
              <a:rPr lang="en-GB" sz="2300" dirty="0"/>
            </a:br>
            <a:endParaRPr lang="en-GB" sz="2300" dirty="0"/>
          </a:p>
          <a:p>
            <a:r>
              <a:rPr lang="en-GB" sz="2300" dirty="0"/>
              <a:t>First referee must be your current clinical / medical director</a:t>
            </a:r>
          </a:p>
        </p:txBody>
      </p:sp>
    </p:spTree>
    <p:extLst>
      <p:ext uri="{BB962C8B-B14F-4D97-AF65-F5344CB8AC3E}">
        <p14:creationId xmlns:p14="http://schemas.microsoft.com/office/powerpoint/2010/main" val="92566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734A-7C83-4E48-975F-BBF7B85D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CESR stage 2 – evidence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ED9E-C58B-4115-B344-BA5B5E29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3284983"/>
            <a:ext cx="6585099" cy="2687191"/>
          </a:xfrm>
        </p:spPr>
        <p:txBody>
          <a:bodyPr anchor="ctr"/>
          <a:lstStyle/>
          <a:p>
            <a:r>
              <a:rPr lang="en-GB" dirty="0"/>
              <a:t>Application adviser reviews evidence</a:t>
            </a:r>
          </a:p>
          <a:p>
            <a:r>
              <a:rPr lang="en-GB" dirty="0"/>
              <a:t>Guidance provided on how application could be strengthened</a:t>
            </a:r>
          </a:p>
          <a:p>
            <a:r>
              <a:rPr lang="en-GB" dirty="0"/>
              <a:t>60 days to submit additional evidence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78F2D-2A93-4993-8051-ED9C10C70FA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-5" b="55886"/>
          <a:stretch/>
        </p:blipFill>
        <p:spPr bwMode="auto">
          <a:xfrm>
            <a:off x="1912211" y="1302275"/>
            <a:ext cx="6254105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86BB-336C-4068-B27C-E7E69C9F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CESR evidence – application adviser’s guidance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4EAD7-6220-44C0-B0AD-A9D9A62D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69" y="1152414"/>
            <a:ext cx="7019855" cy="49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A2A4-55E8-450F-B9E1-BC75F50B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CESR stage 3 – evaluation of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4A55-86CA-4B40-BBE6-FA7CC13F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3645025"/>
            <a:ext cx="7034362" cy="2327150"/>
          </a:xfrm>
        </p:spPr>
        <p:txBody>
          <a:bodyPr/>
          <a:lstStyle/>
          <a:p>
            <a:r>
              <a:rPr lang="en-GB" sz="2300" dirty="0"/>
              <a:t>Royal College / Faculty provide specialist assessment</a:t>
            </a:r>
          </a:p>
          <a:p>
            <a:r>
              <a:rPr lang="en-GB" sz="2300" dirty="0"/>
              <a:t>Two independent evaluators</a:t>
            </a:r>
          </a:p>
          <a:p>
            <a:r>
              <a:rPr lang="en-GB" sz="2300" dirty="0"/>
              <a:t>GMC undertake a quality assurance review</a:t>
            </a:r>
          </a:p>
          <a:p>
            <a:r>
              <a:rPr lang="en-GB" sz="2300" dirty="0"/>
              <a:t>GMC issues decision based on the RCF recommendation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A9FC3-BB67-4E3D-A9DD-A3C25FF196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40004"/>
          <a:stretch/>
        </p:blipFill>
        <p:spPr bwMode="auto">
          <a:xfrm>
            <a:off x="1547663" y="1268760"/>
            <a:ext cx="6781800" cy="208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809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377D-E537-4397-9E45-905A45DD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CESR success rates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563943"/>
              </p:ext>
            </p:extLst>
          </p:nvPr>
        </p:nvGraphicFramePr>
        <p:xfrm>
          <a:off x="1547664" y="1141834"/>
          <a:ext cx="7034361" cy="47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6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669F-B5E0-451F-88F1-397F3730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applications unsuccessful?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EE44-2841-4A34-A480-A77432E7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r>
              <a:rPr lang="en-GB" sz="2100" dirty="0"/>
              <a:t>No evidence demonstrating level of competence / performance (WPBAs)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Haven’t passed the standard test of knowledge within the curriculum or demonstrated equivalent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Insufficient evidence of audits – particularly closing the loop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Lack of research evidence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Specialisation in one area of the curriculum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Lack of management / leadership experience</a:t>
            </a:r>
          </a:p>
        </p:txBody>
      </p:sp>
    </p:spTree>
    <p:extLst>
      <p:ext uri="{BB962C8B-B14F-4D97-AF65-F5344CB8AC3E}">
        <p14:creationId xmlns:p14="http://schemas.microsoft.com/office/powerpoint/2010/main" val="39195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9986-ACD3-4E89-969A-5050AFD8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I’m unsuccessful?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5B791-7A7E-477B-905B-7B7BE8A8D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/>
          <a:lstStyle/>
          <a:p>
            <a:r>
              <a:rPr lang="en-GB" sz="1800" dirty="0"/>
              <a:t>Provided with a series of recommendations from RCF </a:t>
            </a:r>
          </a:p>
          <a:p>
            <a:r>
              <a:rPr lang="en-GB" sz="1800" dirty="0"/>
              <a:t>Two options:</a:t>
            </a:r>
          </a:p>
          <a:p>
            <a:pPr marL="1314450" lvl="2" indent="-457200">
              <a:buClr>
                <a:srgbClr val="0E285E"/>
              </a:buClr>
              <a:buFont typeface="+mj-lt"/>
              <a:buAutoNum type="arabicPeriod"/>
            </a:pPr>
            <a:r>
              <a:rPr lang="en-GB" sz="1400" dirty="0"/>
              <a:t>Apply for a Review</a:t>
            </a:r>
          </a:p>
          <a:p>
            <a:pPr marL="1314450" lvl="2" indent="-457200">
              <a:buClr>
                <a:srgbClr val="0E285E"/>
              </a:buClr>
              <a:buFont typeface="+mj-lt"/>
              <a:buAutoNum type="arabicPeriod"/>
            </a:pPr>
            <a:r>
              <a:rPr lang="en-GB" sz="1400" dirty="0"/>
              <a:t>Appeal the decision</a:t>
            </a:r>
          </a:p>
          <a:p>
            <a:pPr marL="57150" indent="0">
              <a:buNone/>
            </a:pPr>
            <a:endParaRPr lang="en-GB" sz="1800" dirty="0"/>
          </a:p>
          <a:p>
            <a:pPr marL="57150" indent="0">
              <a:buNone/>
            </a:pPr>
            <a:r>
              <a:rPr lang="en-GB" sz="1800" b="1" dirty="0">
                <a:solidFill>
                  <a:srgbClr val="0E285E"/>
                </a:solidFill>
              </a:rPr>
              <a:t>Review</a:t>
            </a:r>
          </a:p>
          <a:p>
            <a:pPr marL="400050"/>
            <a:r>
              <a:rPr lang="en-GB" sz="1800" dirty="0"/>
              <a:t>Apply on basis of additional evidence or if you feel there’s been a procedural error</a:t>
            </a:r>
          </a:p>
          <a:p>
            <a:pPr marL="400050"/>
            <a:r>
              <a:rPr lang="en-GB" sz="1800" dirty="0"/>
              <a:t>Must apply within 12 months</a:t>
            </a:r>
          </a:p>
          <a:p>
            <a:pPr marL="400050"/>
            <a:r>
              <a:rPr lang="en-GB" sz="1800" dirty="0"/>
              <a:t>Only provide evidence to meet recommendations</a:t>
            </a:r>
          </a:p>
          <a:p>
            <a:pPr marL="400050"/>
            <a:r>
              <a:rPr lang="en-GB" sz="1800" dirty="0"/>
              <a:t>£712</a:t>
            </a:r>
          </a:p>
          <a:p>
            <a:pPr marL="400050"/>
            <a:endParaRPr lang="en-GB" sz="1800" dirty="0"/>
          </a:p>
          <a:p>
            <a:pPr marL="57150" indent="0">
              <a:buNone/>
            </a:pPr>
            <a:r>
              <a:rPr lang="en-GB" sz="1800" b="1" dirty="0">
                <a:solidFill>
                  <a:srgbClr val="0E285E"/>
                </a:solidFill>
              </a:rPr>
              <a:t>Appeal</a:t>
            </a:r>
          </a:p>
          <a:p>
            <a:pPr indent="-285750"/>
            <a:r>
              <a:rPr lang="en-GB" sz="1800" dirty="0"/>
              <a:t>Decision made by the GMC not to include you on SR or GPR</a:t>
            </a:r>
          </a:p>
          <a:p>
            <a:pPr indent="-285750"/>
            <a:r>
              <a:rPr lang="en-GB" sz="1800" dirty="0"/>
              <a:t>£1,640 - £2,480</a:t>
            </a:r>
          </a:p>
          <a:p>
            <a:pPr indent="-285750"/>
            <a:endParaRPr lang="en-GB" sz="1800" dirty="0"/>
          </a:p>
          <a:p>
            <a:pPr marL="51435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0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Applying for a CESR – workshop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68760"/>
            <a:ext cx="7034361" cy="4511005"/>
          </a:xfrm>
        </p:spPr>
        <p:txBody>
          <a:bodyPr anchor="ctr"/>
          <a:lstStyle/>
          <a:p>
            <a:r>
              <a:rPr lang="en-US" dirty="0"/>
              <a:t>Introduction to the Specialist Applications Team</a:t>
            </a:r>
          </a:p>
          <a:p>
            <a:r>
              <a:rPr lang="en-US" dirty="0"/>
              <a:t>General overview of CESR</a:t>
            </a:r>
          </a:p>
          <a:p>
            <a:r>
              <a:rPr lang="en-US" dirty="0"/>
              <a:t>Future of CESR</a:t>
            </a:r>
          </a:p>
          <a:p>
            <a:r>
              <a:rPr lang="en-US" dirty="0"/>
              <a:t>Group session – what makes a strong CESR?</a:t>
            </a:r>
          </a:p>
          <a:p>
            <a:r>
              <a:rPr lang="en-US" dirty="0"/>
              <a:t>Group session – Q&amp;A</a:t>
            </a:r>
          </a:p>
        </p:txBody>
      </p:sp>
    </p:spTree>
    <p:extLst>
      <p:ext uri="{BB962C8B-B14F-4D97-AF65-F5344CB8AC3E}">
        <p14:creationId xmlns:p14="http://schemas.microsoft.com/office/powerpoint/2010/main" val="418974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3D77-ADF5-40BE-A109-4D09A242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application success rates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145361"/>
              </p:ext>
            </p:extLst>
          </p:nvPr>
        </p:nvGraphicFramePr>
        <p:xfrm>
          <a:off x="1547663" y="1141834"/>
          <a:ext cx="7034361" cy="480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6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93CD-CF0E-4EE9-9A84-2CBEF9F0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 of CESR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9E26-4302-46F8-AA19-18E451921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/>
          <a:lstStyle/>
          <a:p>
            <a:r>
              <a:rPr lang="en-GB" sz="1970" dirty="0"/>
              <a:t>New standards for curricula development launched in 2017</a:t>
            </a:r>
            <a:br>
              <a:rPr lang="en-GB" sz="1970" dirty="0"/>
            </a:br>
            <a:endParaRPr lang="en-GB" sz="1970" dirty="0"/>
          </a:p>
          <a:p>
            <a:r>
              <a:rPr lang="en-GB" sz="1970" dirty="0"/>
              <a:t>All Royal Colleges and Faculties must update their curricula to incorporate Generic Professional Capabilities (GPCs) by the end of 2020</a:t>
            </a:r>
            <a:br>
              <a:rPr lang="en-GB" sz="1970" dirty="0"/>
            </a:br>
            <a:endParaRPr lang="en-GB" sz="1970" dirty="0"/>
          </a:p>
          <a:p>
            <a:r>
              <a:rPr lang="en-GB" sz="1970" dirty="0"/>
              <a:t>CESR/CEGPR applicants are assessed against relevant CCT curriculum</a:t>
            </a:r>
            <a:br>
              <a:rPr lang="en-GB" sz="1970" dirty="0"/>
            </a:br>
            <a:endParaRPr lang="en-GB" sz="1970" dirty="0"/>
          </a:p>
          <a:p>
            <a:r>
              <a:rPr lang="en-GB" sz="1970" dirty="0"/>
              <a:t>Incorporating GPCs will change the structured of the curricula; thus structure of CESR</a:t>
            </a:r>
            <a:br>
              <a:rPr lang="en-GB" sz="1970" dirty="0"/>
            </a:br>
            <a:endParaRPr lang="en-GB" sz="1970" dirty="0"/>
          </a:p>
          <a:p>
            <a:r>
              <a:rPr lang="en-GB" sz="1970" dirty="0"/>
              <a:t>If you’ve started an application, we’ll keep you updated on the progress of curriculum development in your specialty</a:t>
            </a:r>
          </a:p>
        </p:txBody>
      </p:sp>
    </p:spTree>
    <p:extLst>
      <p:ext uri="{BB962C8B-B14F-4D97-AF65-F5344CB8AC3E}">
        <p14:creationId xmlns:p14="http://schemas.microsoft.com/office/powerpoint/2010/main" val="309825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CD8E-6C88-4C50-ADAE-1DB4F468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Contacting us</a:t>
            </a:r>
          </a:p>
        </p:txBody>
      </p:sp>
      <p:pic>
        <p:nvPicPr>
          <p:cNvPr id="7" name="Content Placeholder 6" descr="Telephone">
            <a:extLst>
              <a:ext uri="{FF2B5EF4-FFF2-40B4-BE49-F238E27FC236}">
                <a16:creationId xmlns:a16="http://schemas.microsoft.com/office/drawing/2014/main" id="{63C32583-690D-444A-AC35-536FC1B9B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664" y="1522183"/>
            <a:ext cx="914400" cy="914400"/>
          </a:xfrm>
        </p:spPr>
      </p:pic>
      <p:pic>
        <p:nvPicPr>
          <p:cNvPr id="9" name="Graphic 8" descr="Email">
            <a:extLst>
              <a:ext uri="{FF2B5EF4-FFF2-40B4-BE49-F238E27FC236}">
                <a16:creationId xmlns:a16="http://schemas.microsoft.com/office/drawing/2014/main" id="{90276BA8-E03F-46FE-A42D-0BBB6694C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7664" y="2926339"/>
            <a:ext cx="914400" cy="914400"/>
          </a:xfrm>
          <a:prstGeom prst="rect">
            <a:avLst/>
          </a:prstGeom>
        </p:spPr>
      </p:pic>
      <p:pic>
        <p:nvPicPr>
          <p:cNvPr id="11" name="Graphic 10" descr="Internet">
            <a:extLst>
              <a:ext uri="{FF2B5EF4-FFF2-40B4-BE49-F238E27FC236}">
                <a16:creationId xmlns:a16="http://schemas.microsoft.com/office/drawing/2014/main" id="{48619B2F-7969-481E-A8B6-41438C017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7664" y="4330495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DA23A5-108A-442A-AFAC-272CAED90F6B}"/>
              </a:ext>
            </a:extLst>
          </p:cNvPr>
          <p:cNvSpPr txBox="1"/>
          <p:nvPr/>
        </p:nvSpPr>
        <p:spPr>
          <a:xfrm>
            <a:off x="2843808" y="180325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0161 923 6602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1C9AF-7BD4-4F87-90A5-FC9AC9AEB015}"/>
              </a:ext>
            </a:extLst>
          </p:cNvPr>
          <p:cNvSpPr txBox="1"/>
          <p:nvPr/>
        </p:nvSpPr>
        <p:spPr>
          <a:xfrm>
            <a:off x="2843808" y="321297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equivalence@gmc-uk.org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08ECA1-FC08-4B55-A1BE-9655CFB2C732}"/>
              </a:ext>
            </a:extLst>
          </p:cNvPr>
          <p:cNvSpPr txBox="1"/>
          <p:nvPr/>
        </p:nvSpPr>
        <p:spPr>
          <a:xfrm>
            <a:off x="2843808" y="45568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www.gmc-uk.org</a:t>
            </a:r>
          </a:p>
        </p:txBody>
      </p:sp>
    </p:spTree>
    <p:extLst>
      <p:ext uri="{BB962C8B-B14F-4D97-AF65-F5344CB8AC3E}">
        <p14:creationId xmlns:p14="http://schemas.microsoft.com/office/powerpoint/2010/main" val="338363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 Specialist Applications Team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r>
              <a:rPr lang="en-GB" sz="2000" dirty="0"/>
              <a:t>Manage all applications for entry onto the Specialist or GP Register:</a:t>
            </a:r>
          </a:p>
          <a:p>
            <a:pPr lvl="2">
              <a:buClr>
                <a:srgbClr val="0E285E"/>
              </a:buClr>
            </a:pPr>
            <a:r>
              <a:rPr lang="en-GB" sz="1600" dirty="0"/>
              <a:t>Certificate of Completion of Training (CCT)</a:t>
            </a:r>
          </a:p>
          <a:p>
            <a:pPr lvl="2">
              <a:buClr>
                <a:srgbClr val="0E285E"/>
              </a:buClr>
            </a:pPr>
            <a:r>
              <a:rPr lang="en-GB" sz="1600" dirty="0"/>
              <a:t>Certificate of Eligibility for Specialist Registration (CESR)</a:t>
            </a:r>
          </a:p>
          <a:p>
            <a:pPr lvl="2">
              <a:buClr>
                <a:srgbClr val="0E285E"/>
              </a:buClr>
            </a:pPr>
            <a:r>
              <a:rPr lang="en-GB" sz="1600" dirty="0"/>
              <a:t>Certificate of Eligibility for General Practice Registration (CEGPR)</a:t>
            </a:r>
          </a:p>
          <a:p>
            <a:pPr lvl="2">
              <a:buClr>
                <a:srgbClr val="0E285E"/>
              </a:buClr>
            </a:pPr>
            <a:endParaRPr lang="en-GB" sz="1400" dirty="0"/>
          </a:p>
          <a:p>
            <a:r>
              <a:rPr lang="en-GB" sz="2000" dirty="0"/>
              <a:t>Verifications and duplicates of certificates issued by GMC and predecessors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Coordinate GMC’s response to appeals against Specialist or GP Registration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Applications for Out of Programme (OOP) approval </a:t>
            </a:r>
          </a:p>
        </p:txBody>
      </p:sp>
    </p:spTree>
    <p:extLst>
      <p:ext uri="{BB962C8B-B14F-4D97-AF65-F5344CB8AC3E}">
        <p14:creationId xmlns:p14="http://schemas.microsoft.com/office/powerpoint/2010/main" val="30530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D965-BDFF-4796-A837-A749E90C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a CESR?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145B-AC7E-4DD4-80F3-5B39B8E3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r>
              <a:rPr lang="en-GB" sz="2200" dirty="0"/>
              <a:t>Entry onto the Specialist Register with a </a:t>
            </a:r>
            <a:r>
              <a:rPr lang="en-GB" sz="2200" b="1" dirty="0"/>
              <a:t>C</a:t>
            </a:r>
            <a:r>
              <a:rPr lang="en-GB" sz="2200" dirty="0"/>
              <a:t>ertificate of </a:t>
            </a:r>
            <a:r>
              <a:rPr lang="en-GB" sz="2200" b="1" dirty="0"/>
              <a:t>E</a:t>
            </a:r>
            <a:r>
              <a:rPr lang="en-GB" sz="2200" dirty="0"/>
              <a:t>ligibility for </a:t>
            </a:r>
            <a:r>
              <a:rPr lang="en-GB" sz="2200" b="1" dirty="0"/>
              <a:t>S</a:t>
            </a:r>
            <a:r>
              <a:rPr lang="en-GB" sz="2200" dirty="0"/>
              <a:t>pecialist </a:t>
            </a:r>
            <a:r>
              <a:rPr lang="en-GB" sz="2200" b="1" dirty="0"/>
              <a:t>R</a:t>
            </a:r>
            <a:r>
              <a:rPr lang="en-GB" sz="2200" dirty="0"/>
              <a:t>egistration (CESR) </a:t>
            </a:r>
          </a:p>
          <a:p>
            <a:r>
              <a:rPr lang="en-GB" sz="2200" dirty="0"/>
              <a:t>Route for doctors who haven’t followed full training programme in the UK</a:t>
            </a:r>
          </a:p>
          <a:p>
            <a:r>
              <a:rPr lang="en-GB" sz="2200" dirty="0"/>
              <a:t>Assessed against standards of the UK CCT curriculum</a:t>
            </a:r>
          </a:p>
          <a:p>
            <a:r>
              <a:rPr lang="en-GB" sz="2200" dirty="0"/>
              <a:t>Evidence based application process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CESR is not</a:t>
            </a:r>
          </a:p>
          <a:p>
            <a:r>
              <a:rPr lang="en-GB" sz="2200" dirty="0"/>
              <a:t>An assessment of competency in your current role</a:t>
            </a:r>
          </a:p>
          <a:p>
            <a:r>
              <a:rPr lang="en-GB" sz="2200" dirty="0"/>
              <a:t>Based solely on recommendations from colleagues</a:t>
            </a:r>
          </a:p>
        </p:txBody>
      </p:sp>
    </p:spTree>
    <p:extLst>
      <p:ext uri="{BB962C8B-B14F-4D97-AF65-F5344CB8AC3E}">
        <p14:creationId xmlns:p14="http://schemas.microsoft.com/office/powerpoint/2010/main" val="363598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7A1B-B86C-4B33-803E-AC9F9B45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CESRs received by specialty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913382"/>
              </p:ext>
            </p:extLst>
          </p:nvPr>
        </p:nvGraphicFramePr>
        <p:xfrm>
          <a:off x="1547663" y="1141834"/>
          <a:ext cx="7034361" cy="480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20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D330-FC5F-47E8-9ED9-24AAEF62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am I eligible for a CESR?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B857-9849-4D32-908A-F3D31FB4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5023470"/>
          </a:xfrm>
        </p:spPr>
        <p:txBody>
          <a:bodyPr anchor="t"/>
          <a:lstStyle/>
          <a:p>
            <a:pPr marL="0" indent="0">
              <a:buNone/>
            </a:pPr>
            <a:r>
              <a:rPr lang="en-GB" sz="2200" dirty="0"/>
              <a:t>To be eligible for a CESR application, you must have either:</a:t>
            </a:r>
            <a:br>
              <a:rPr lang="en-GB" sz="2200" dirty="0"/>
            </a:br>
            <a:endParaRPr lang="en-GB" sz="2200" dirty="0"/>
          </a:p>
          <a:p>
            <a:pPr lvl="1"/>
            <a:r>
              <a:rPr lang="en-GB" sz="2200" dirty="0"/>
              <a:t>A specialist medical qualification in the specialty you are applying</a:t>
            </a:r>
          </a:p>
          <a:p>
            <a:pPr marL="57150" indent="0">
              <a:buNone/>
            </a:pPr>
            <a:r>
              <a:rPr lang="en-GB" sz="2200" b="1" u="sng" dirty="0"/>
              <a:t>or</a:t>
            </a:r>
          </a:p>
          <a:p>
            <a:pPr lvl="1"/>
            <a:r>
              <a:rPr lang="en-GB" sz="2200" dirty="0"/>
              <a:t>At least 6 months continuous training in the specialty you are applying</a:t>
            </a:r>
          </a:p>
          <a:p>
            <a:pPr lvl="1"/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The above can be from any point in your career and anywhere in the world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You must provide documentary evidence of eligibility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7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08FC-FEC7-4390-8EAF-28E9038E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apply for a CESR?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3A41-7D94-4078-A742-8735EA07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3" y="1141834"/>
            <a:ext cx="7034362" cy="4830341"/>
          </a:xfrm>
        </p:spPr>
        <p:txBody>
          <a:bodyPr anchor="ctr"/>
          <a:lstStyle/>
          <a:p>
            <a:r>
              <a:rPr lang="en-GB" dirty="0"/>
              <a:t>Applications are made through GMC Online</a:t>
            </a:r>
            <a:br>
              <a:rPr lang="en-GB" dirty="0"/>
            </a:br>
            <a:endParaRPr lang="en-GB" dirty="0"/>
          </a:p>
          <a:p>
            <a:r>
              <a:rPr lang="en-GB" dirty="0"/>
              <a:t>Electronic evidence can be uploaded</a:t>
            </a:r>
            <a:br>
              <a:rPr lang="en-GB" dirty="0"/>
            </a:br>
            <a:endParaRPr lang="en-GB" dirty="0"/>
          </a:p>
          <a:p>
            <a:r>
              <a:rPr lang="en-GB" dirty="0"/>
              <a:t>Once you’ve started an application, you must submit it within 12 months</a:t>
            </a:r>
            <a:br>
              <a:rPr lang="en-GB" dirty="0"/>
            </a:br>
            <a:endParaRPr lang="en-GB" dirty="0"/>
          </a:p>
          <a:p>
            <a:r>
              <a:rPr lang="en-GB" dirty="0"/>
              <a:t>Current CESR fee: £1,640</a:t>
            </a:r>
          </a:p>
        </p:txBody>
      </p:sp>
    </p:spTree>
    <p:extLst>
      <p:ext uri="{BB962C8B-B14F-4D97-AF65-F5344CB8AC3E}">
        <p14:creationId xmlns:p14="http://schemas.microsoft.com/office/powerpoint/2010/main" val="377089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DC62-37B5-4341-A0B8-ADED00E1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CESR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2B0A2-D9D8-488E-BA27-3A411A159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41835"/>
            <a:ext cx="5481672" cy="552789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9073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3EF2-F834-4C4C-ABB0-E1826A97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my evidence verified?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CA04C0-6B33-4FC8-A197-075BE0F0B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173697"/>
              </p:ext>
            </p:extLst>
          </p:nvPr>
        </p:nvGraphicFramePr>
        <p:xfrm>
          <a:off x="1115616" y="1116605"/>
          <a:ext cx="7034213" cy="487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1FE867-1133-4FB9-A627-058EE26285E8}"/>
              </a:ext>
            </a:extLst>
          </p:cNvPr>
          <p:cNvSpPr txBox="1"/>
          <p:nvPr/>
        </p:nvSpPr>
        <p:spPr>
          <a:xfrm>
            <a:off x="5508104" y="1520157"/>
            <a:ext cx="3185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+mj-lt"/>
              </a:rPr>
              <a:t>Identify a verifier from each institution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13B6E-A1B8-4446-9F19-2E5FAAA6983C}"/>
              </a:ext>
            </a:extLst>
          </p:cNvPr>
          <p:cNvSpPr txBox="1"/>
          <p:nvPr/>
        </p:nvSpPr>
        <p:spPr>
          <a:xfrm>
            <a:off x="1619672" y="2492896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+mj-lt"/>
              </a:rPr>
              <a:t>Complete the proforma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002C6-044F-471D-86BB-70B83D061ADC}"/>
              </a:ext>
            </a:extLst>
          </p:cNvPr>
          <p:cNvSpPr txBox="1"/>
          <p:nvPr/>
        </p:nvSpPr>
        <p:spPr>
          <a:xfrm>
            <a:off x="5508104" y="3394749"/>
            <a:ext cx="31856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+mj-lt"/>
              </a:rPr>
              <a:t>Verifier to check evidence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4DC27-EAB1-4995-A59D-C65DBC0088E9}"/>
              </a:ext>
            </a:extLst>
          </p:cNvPr>
          <p:cNvSpPr txBox="1"/>
          <p:nvPr/>
        </p:nvSpPr>
        <p:spPr>
          <a:xfrm>
            <a:off x="689227" y="4293096"/>
            <a:ext cx="3185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+mj-lt"/>
              </a:rPr>
              <a:t>Submit proformas with application evidence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FD074-F223-400E-A13A-C2C626849E97}"/>
              </a:ext>
            </a:extLst>
          </p:cNvPr>
          <p:cNvSpPr txBox="1"/>
          <p:nvPr/>
        </p:nvSpPr>
        <p:spPr>
          <a:xfrm>
            <a:off x="5508104" y="5071879"/>
            <a:ext cx="3185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+mj-lt"/>
              </a:rPr>
              <a:t>GMC conducts primary source verification (PSV)</a:t>
            </a:r>
          </a:p>
        </p:txBody>
      </p:sp>
    </p:spTree>
    <p:extLst>
      <p:ext uri="{BB962C8B-B14F-4D97-AF65-F5344CB8AC3E}">
        <p14:creationId xmlns:p14="http://schemas.microsoft.com/office/powerpoint/2010/main" val="3543398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CFEC0DBE7B843AE8DD20520F38003" ma:contentTypeVersion="8" ma:contentTypeDescription="Create a new document." ma:contentTypeScope="" ma:versionID="c43dbbafbdc82eb009886cb4d4721161">
  <xsd:schema xmlns:xsd="http://www.w3.org/2001/XMLSchema" xmlns:xs="http://www.w3.org/2001/XMLSchema" xmlns:p="http://schemas.microsoft.com/office/2006/metadata/properties" xmlns:ns2="ac758003-7317-4430-89f4-242b9ce31933" targetNamespace="http://schemas.microsoft.com/office/2006/metadata/properties" ma:root="true" ma:fieldsID="107f8023bb9fe6cb3d82330c33181dca" ns2:_="">
    <xsd:import namespace="ac758003-7317-4430-89f4-242b9ce31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58003-7317-4430-89f4-242b9ce31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D5650F-0CFC-490C-A044-8F29C4EBB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758003-7317-4430-89f4-242b9ce3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8C814C-C059-4568-A886-DD73E9843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B8DE5-8971-4B01-86C6-9434789E625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c758003-7317-4430-89f4-242b9ce319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GMC Design</Template>
  <TotalTime>456</TotalTime>
  <Words>563</Words>
  <Application>Microsoft Office PowerPoint</Application>
  <PresentationFormat>On-screen Show (4:3)</PresentationFormat>
  <Paragraphs>134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Custom Design</vt:lpstr>
      <vt:lpstr>Applying for a CESR</vt:lpstr>
      <vt:lpstr> Applying for a CESR – workshop objectives</vt:lpstr>
      <vt:lpstr>What do the Specialist Applications Team do?</vt:lpstr>
      <vt:lpstr>What’s a CESR?</vt:lpstr>
      <vt:lpstr>CESRs received by specialty</vt:lpstr>
      <vt:lpstr>How am I eligible for a CESR?</vt:lpstr>
      <vt:lpstr>How do I apply for a CESR?</vt:lpstr>
      <vt:lpstr>The CESR process</vt:lpstr>
      <vt:lpstr>How do I get my evidence verified?</vt:lpstr>
      <vt:lpstr>How do I submit electronic evidence?</vt:lpstr>
      <vt:lpstr>Before you apply…</vt:lpstr>
      <vt:lpstr>CESR stage 1 – initial assessment</vt:lpstr>
      <vt:lpstr>Structured reports</vt:lpstr>
      <vt:lpstr>CESR stage 2 – evidence review</vt:lpstr>
      <vt:lpstr>CESR evidence – application adviser’s guidance</vt:lpstr>
      <vt:lpstr>CESR stage 3 – evaluation of your application</vt:lpstr>
      <vt:lpstr>CESR success rates</vt:lpstr>
      <vt:lpstr>Why are applications unsuccessful?</vt:lpstr>
      <vt:lpstr>What if I’m unsuccessful? </vt:lpstr>
      <vt:lpstr>Review application success rates</vt:lpstr>
      <vt:lpstr>The future of CESR</vt:lpstr>
      <vt:lpstr>Contacting us</vt:lpstr>
    </vt:vector>
  </TitlesOfParts>
  <Company>GMC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gstewart</dc:creator>
  <cp:lastModifiedBy>Philip Smith</cp:lastModifiedBy>
  <cp:revision>40</cp:revision>
  <dcterms:created xsi:type="dcterms:W3CDTF">2012-10-18T15:13:53Z</dcterms:created>
  <dcterms:modified xsi:type="dcterms:W3CDTF">2019-05-31T13:40:23Z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0x010100626CFEC0DBE7B843AE8DD20520F38003</vt:lpwstr>
  </property>
</Properties>
</file>