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6" r:id="rId9"/>
    <p:sldId id="267" r:id="rId10"/>
    <p:sldId id="268" r:id="rId11"/>
    <p:sldId id="269" r:id="rId12"/>
    <p:sldId id="270" r:id="rId13"/>
    <p:sldId id="271" r:id="rId14"/>
    <p:sldId id="272"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AFF09-0831-4171-A1F5-FFADFD3CC26A}" v="78" dt="2022-08-04T15:45:34.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Metcalf" userId="da3a578e-23ee-46c4-a07c-75a0b42d67ea" providerId="ADAL" clId="{A46AFF09-0831-4171-A1F5-FFADFD3CC26A}"/>
    <pc:docChg chg="modSld">
      <pc:chgData name="Lesley Metcalf" userId="da3a578e-23ee-46c4-a07c-75a0b42d67ea" providerId="ADAL" clId="{A46AFF09-0831-4171-A1F5-FFADFD3CC26A}" dt="2022-08-04T15:45:34.162" v="80"/>
      <pc:docMkLst>
        <pc:docMk/>
      </pc:docMkLst>
      <pc:sldChg chg="modSp">
        <pc:chgData name="Lesley Metcalf" userId="da3a578e-23ee-46c4-a07c-75a0b42d67ea" providerId="ADAL" clId="{A46AFF09-0831-4171-A1F5-FFADFD3CC26A}" dt="2022-08-04T15:45:34.162" v="80"/>
        <pc:sldMkLst>
          <pc:docMk/>
          <pc:sldMk cId="3620087367" sldId="265"/>
        </pc:sldMkLst>
        <pc:graphicFrameChg chg="mod">
          <ac:chgData name="Lesley Metcalf" userId="da3a578e-23ee-46c4-a07c-75a0b42d67ea" providerId="ADAL" clId="{A46AFF09-0831-4171-A1F5-FFADFD3CC26A}" dt="2022-08-04T15:45:34.162" v="80"/>
          <ac:graphicFrameMkLst>
            <pc:docMk/>
            <pc:sldMk cId="3620087367" sldId="265"/>
            <ac:graphicFrameMk id="5" creationId="{EF8DA7E5-7DA9-FAA5-2A48-66E41F8BF32D}"/>
          </ac:graphicFrameMkLst>
        </pc:graphicFrameChg>
      </pc:sldChg>
      <pc:sldChg chg="modSp mod">
        <pc:chgData name="Lesley Metcalf" userId="da3a578e-23ee-46c4-a07c-75a0b42d67ea" providerId="ADAL" clId="{A46AFF09-0831-4171-A1F5-FFADFD3CC26A}" dt="2022-08-04T09:01:59.867" v="2" actId="14100"/>
        <pc:sldMkLst>
          <pc:docMk/>
          <pc:sldMk cId="3018207746" sldId="272"/>
        </pc:sldMkLst>
        <pc:spChg chg="mod">
          <ac:chgData name="Lesley Metcalf" userId="da3a578e-23ee-46c4-a07c-75a0b42d67ea" providerId="ADAL" clId="{A46AFF09-0831-4171-A1F5-FFADFD3CC26A}" dt="2022-08-04T09:01:59.867" v="2" actId="14100"/>
          <ac:spMkLst>
            <pc:docMk/>
            <pc:sldMk cId="3018207746" sldId="272"/>
            <ac:spMk id="4" creationId="{C260891A-E2EB-4F08-B514-ED3EB8ABE747}"/>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Study.Leave@nes.scot.nhs.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Study.Leave@nes.scot.nhs.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C818B-8CBB-498D-BF84-621DA79818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38E8A6-BF41-4FC5-8460-CF6EAFEB6E86}">
      <dgm:prSet/>
      <dgm:spPr/>
      <dgm:t>
        <a:bodyPr/>
        <a:lstStyle/>
        <a:p>
          <a:r>
            <a:rPr lang="en-GB"/>
            <a:t>When you have selected </a:t>
          </a:r>
          <a:r>
            <a:rPr lang="en-GB" i="1"/>
            <a:t>Make a Decision</a:t>
          </a:r>
          <a:r>
            <a:rPr lang="en-GB"/>
            <a:t>, scroll to the bottom of the page that opens and the decision box shown opposite will be available.</a:t>
          </a:r>
          <a:endParaRPr lang="en-US"/>
        </a:p>
      </dgm:t>
    </dgm:pt>
    <dgm:pt modelId="{F715F4D2-454A-4D99-8577-30DA5E624371}" type="parTrans" cxnId="{D0702815-E47F-4566-A4E5-F52559F408AF}">
      <dgm:prSet/>
      <dgm:spPr/>
      <dgm:t>
        <a:bodyPr/>
        <a:lstStyle/>
        <a:p>
          <a:endParaRPr lang="en-US"/>
        </a:p>
      </dgm:t>
    </dgm:pt>
    <dgm:pt modelId="{CCB4359C-AB1B-47A8-9C15-AD2897F73423}" type="sibTrans" cxnId="{D0702815-E47F-4566-A4E5-F52559F408AF}">
      <dgm:prSet/>
      <dgm:spPr/>
      <dgm:t>
        <a:bodyPr/>
        <a:lstStyle/>
        <a:p>
          <a:endParaRPr lang="en-US"/>
        </a:p>
      </dgm:t>
    </dgm:pt>
    <dgm:pt modelId="{AEEFB5BC-474E-4324-8987-303491043D5D}">
      <dgm:prSet/>
      <dgm:spPr/>
      <dgm:t>
        <a:bodyPr/>
        <a:lstStyle/>
        <a:p>
          <a:r>
            <a:rPr lang="en-GB"/>
            <a:t>Please be aware than any text entered in the highlighted comments box will be shared with the trainee making the application. </a:t>
          </a:r>
          <a:endParaRPr lang="en-US"/>
        </a:p>
      </dgm:t>
    </dgm:pt>
    <dgm:pt modelId="{75B105F4-F138-4D96-A14B-55928EE1BCFE}" type="parTrans" cxnId="{D3A59642-285A-4970-8E88-01B96F98985D}">
      <dgm:prSet/>
      <dgm:spPr/>
      <dgm:t>
        <a:bodyPr/>
        <a:lstStyle/>
        <a:p>
          <a:endParaRPr lang="en-US"/>
        </a:p>
      </dgm:t>
    </dgm:pt>
    <dgm:pt modelId="{4BC9EAE5-28BF-40C6-8FB3-FB31D3C00B80}" type="sibTrans" cxnId="{D3A59642-285A-4970-8E88-01B96F98985D}">
      <dgm:prSet/>
      <dgm:spPr/>
      <dgm:t>
        <a:bodyPr/>
        <a:lstStyle/>
        <a:p>
          <a:endParaRPr lang="en-US"/>
        </a:p>
      </dgm:t>
    </dgm:pt>
    <dgm:pt modelId="{B8D78F4C-D64F-41E8-8BE1-41CD2D054638}" type="pres">
      <dgm:prSet presAssocID="{9EEC818B-8CBB-498D-BF84-621DA7981850}" presName="linear" presStyleCnt="0">
        <dgm:presLayoutVars>
          <dgm:animLvl val="lvl"/>
          <dgm:resizeHandles val="exact"/>
        </dgm:presLayoutVars>
      </dgm:prSet>
      <dgm:spPr/>
    </dgm:pt>
    <dgm:pt modelId="{60093D0A-97EE-4D86-AA1B-5DE95E708997}" type="pres">
      <dgm:prSet presAssocID="{4238E8A6-BF41-4FC5-8460-CF6EAFEB6E86}" presName="parentText" presStyleLbl="node1" presStyleIdx="0" presStyleCnt="2">
        <dgm:presLayoutVars>
          <dgm:chMax val="0"/>
          <dgm:bulletEnabled val="1"/>
        </dgm:presLayoutVars>
      </dgm:prSet>
      <dgm:spPr/>
    </dgm:pt>
    <dgm:pt modelId="{0913C0EF-E691-4969-8536-F05C95E4D778}" type="pres">
      <dgm:prSet presAssocID="{CCB4359C-AB1B-47A8-9C15-AD2897F73423}" presName="spacer" presStyleCnt="0"/>
      <dgm:spPr/>
    </dgm:pt>
    <dgm:pt modelId="{569AB82E-739E-4EE2-B136-EE7B7F7C012F}" type="pres">
      <dgm:prSet presAssocID="{AEEFB5BC-474E-4324-8987-303491043D5D}" presName="parentText" presStyleLbl="node1" presStyleIdx="1" presStyleCnt="2">
        <dgm:presLayoutVars>
          <dgm:chMax val="0"/>
          <dgm:bulletEnabled val="1"/>
        </dgm:presLayoutVars>
      </dgm:prSet>
      <dgm:spPr/>
    </dgm:pt>
  </dgm:ptLst>
  <dgm:cxnLst>
    <dgm:cxn modelId="{D0702815-E47F-4566-A4E5-F52559F408AF}" srcId="{9EEC818B-8CBB-498D-BF84-621DA7981850}" destId="{4238E8A6-BF41-4FC5-8460-CF6EAFEB6E86}" srcOrd="0" destOrd="0" parTransId="{F715F4D2-454A-4D99-8577-30DA5E624371}" sibTransId="{CCB4359C-AB1B-47A8-9C15-AD2897F73423}"/>
    <dgm:cxn modelId="{D3A59642-285A-4970-8E88-01B96F98985D}" srcId="{9EEC818B-8CBB-498D-BF84-621DA7981850}" destId="{AEEFB5BC-474E-4324-8987-303491043D5D}" srcOrd="1" destOrd="0" parTransId="{75B105F4-F138-4D96-A14B-55928EE1BCFE}" sibTransId="{4BC9EAE5-28BF-40C6-8FB3-FB31D3C00B80}"/>
    <dgm:cxn modelId="{E8AC2349-5D36-4B10-B680-3240DD0DF73B}" type="presOf" srcId="{9EEC818B-8CBB-498D-BF84-621DA7981850}" destId="{B8D78F4C-D64F-41E8-8BE1-41CD2D054638}" srcOrd="0" destOrd="0" presId="urn:microsoft.com/office/officeart/2005/8/layout/vList2"/>
    <dgm:cxn modelId="{2B461C9E-C627-4FC8-AED7-41B9E6C68342}" type="presOf" srcId="{AEEFB5BC-474E-4324-8987-303491043D5D}" destId="{569AB82E-739E-4EE2-B136-EE7B7F7C012F}" srcOrd="0" destOrd="0" presId="urn:microsoft.com/office/officeart/2005/8/layout/vList2"/>
    <dgm:cxn modelId="{7F83B2DE-ECBD-4589-8B38-09C34E8CA725}" type="presOf" srcId="{4238E8A6-BF41-4FC5-8460-CF6EAFEB6E86}" destId="{60093D0A-97EE-4D86-AA1B-5DE95E708997}" srcOrd="0" destOrd="0" presId="urn:microsoft.com/office/officeart/2005/8/layout/vList2"/>
    <dgm:cxn modelId="{E1BD8973-AD29-48ED-8A31-DD03C2826BD6}" type="presParOf" srcId="{B8D78F4C-D64F-41E8-8BE1-41CD2D054638}" destId="{60093D0A-97EE-4D86-AA1B-5DE95E708997}" srcOrd="0" destOrd="0" presId="urn:microsoft.com/office/officeart/2005/8/layout/vList2"/>
    <dgm:cxn modelId="{BED2072E-7FDA-46E6-B4F8-9001000AB8B0}" type="presParOf" srcId="{B8D78F4C-D64F-41E8-8BE1-41CD2D054638}" destId="{0913C0EF-E691-4969-8536-F05C95E4D778}" srcOrd="1" destOrd="0" presId="urn:microsoft.com/office/officeart/2005/8/layout/vList2"/>
    <dgm:cxn modelId="{93C122B0-5F29-4E67-BB5D-0276DDBB6CF0}" type="presParOf" srcId="{B8D78F4C-D64F-41E8-8BE1-41CD2D054638}" destId="{569AB82E-739E-4EE2-B136-EE7B7F7C012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64DF0-2CF8-49C5-90B7-2DEE50B2874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F651DE-90C6-41FD-A3AB-368C5D2A5399}">
      <dgm:prSet/>
      <dgm:spPr/>
      <dgm:t>
        <a:bodyPr/>
        <a:lstStyle/>
        <a:p>
          <a:r>
            <a:rPr lang="en-GB" dirty="0"/>
            <a:t>We hope you will find the new study leave application easy to use and will appreciate the ability to view your programme budget </a:t>
          </a:r>
          <a:r>
            <a:rPr lang="en-GB"/>
            <a:t>information easily. </a:t>
          </a:r>
          <a:r>
            <a:rPr lang="en-GB" dirty="0"/>
            <a:t>If you experience any technical difficulties with the app, please contact the Turas helpdesk.</a:t>
          </a:r>
          <a:endParaRPr lang="en-US" dirty="0"/>
        </a:p>
      </dgm:t>
    </dgm:pt>
    <dgm:pt modelId="{7D6B0C48-015E-4473-A9E4-C15FB5566E6A}" type="parTrans" cxnId="{64A06818-B967-4598-B528-0ABD0AADB5C1}">
      <dgm:prSet/>
      <dgm:spPr/>
      <dgm:t>
        <a:bodyPr/>
        <a:lstStyle/>
        <a:p>
          <a:endParaRPr lang="en-US"/>
        </a:p>
      </dgm:t>
    </dgm:pt>
    <dgm:pt modelId="{5A177F1F-2821-464E-B77F-940FC6E939B4}" type="sibTrans" cxnId="{64A06818-B967-4598-B528-0ABD0AADB5C1}">
      <dgm:prSet/>
      <dgm:spPr/>
      <dgm:t>
        <a:bodyPr/>
        <a:lstStyle/>
        <a:p>
          <a:endParaRPr lang="en-US"/>
        </a:p>
      </dgm:t>
    </dgm:pt>
    <dgm:pt modelId="{51B8F9AC-01C1-4FD5-94B0-DC71A03BC4BC}">
      <dgm:prSet/>
      <dgm:spPr/>
      <dgm:t>
        <a:bodyPr/>
        <a:lstStyle/>
        <a:p>
          <a:r>
            <a:rPr lang="en-GB" dirty="0"/>
            <a:t>The Deanery welcomes any feedback about how we can further improve the study leave application. Should you wish you share your thoughts please email </a:t>
          </a:r>
          <a:r>
            <a:rPr lang="en-GB" dirty="0">
              <a:hlinkClick xmlns:r="http://schemas.openxmlformats.org/officeDocument/2006/relationships" r:id="rId1"/>
            </a:rPr>
            <a:t>Study.Leave@nes.scot.nhs.uk</a:t>
          </a:r>
          <a:r>
            <a:rPr lang="en-GB" dirty="0"/>
            <a:t> </a:t>
          </a:r>
          <a:endParaRPr lang="en-US" dirty="0"/>
        </a:p>
      </dgm:t>
    </dgm:pt>
    <dgm:pt modelId="{B6B50BE8-CB87-46E7-B48B-FB4D0DA514CF}" type="parTrans" cxnId="{4E6DAE9A-5983-4D2C-9757-CC62ECACB916}">
      <dgm:prSet/>
      <dgm:spPr/>
      <dgm:t>
        <a:bodyPr/>
        <a:lstStyle/>
        <a:p>
          <a:endParaRPr lang="en-US"/>
        </a:p>
      </dgm:t>
    </dgm:pt>
    <dgm:pt modelId="{CA7A381D-6D5F-4D91-A9E7-3B3CA99B6DA3}" type="sibTrans" cxnId="{4E6DAE9A-5983-4D2C-9757-CC62ECACB916}">
      <dgm:prSet/>
      <dgm:spPr/>
      <dgm:t>
        <a:bodyPr/>
        <a:lstStyle/>
        <a:p>
          <a:endParaRPr lang="en-US"/>
        </a:p>
      </dgm:t>
    </dgm:pt>
    <dgm:pt modelId="{C27877C2-3414-46B9-B0FF-FC6134BB1EF7}" type="pres">
      <dgm:prSet presAssocID="{C8564DF0-2CF8-49C5-90B7-2DEE50B28746}" presName="vert0" presStyleCnt="0">
        <dgm:presLayoutVars>
          <dgm:dir/>
          <dgm:animOne val="branch"/>
          <dgm:animLvl val="lvl"/>
        </dgm:presLayoutVars>
      </dgm:prSet>
      <dgm:spPr/>
    </dgm:pt>
    <dgm:pt modelId="{0E3EA677-E95D-43A3-B647-C1E6CEC7B082}" type="pres">
      <dgm:prSet presAssocID="{29F651DE-90C6-41FD-A3AB-368C5D2A5399}" presName="thickLine" presStyleLbl="alignNode1" presStyleIdx="0" presStyleCnt="2"/>
      <dgm:spPr/>
    </dgm:pt>
    <dgm:pt modelId="{4FAF2D42-E0AE-47BA-913E-D64BCC103E03}" type="pres">
      <dgm:prSet presAssocID="{29F651DE-90C6-41FD-A3AB-368C5D2A5399}" presName="horz1" presStyleCnt="0"/>
      <dgm:spPr/>
    </dgm:pt>
    <dgm:pt modelId="{980CAC75-811F-4B43-B23C-85D33284BEA1}" type="pres">
      <dgm:prSet presAssocID="{29F651DE-90C6-41FD-A3AB-368C5D2A5399}" presName="tx1" presStyleLbl="revTx" presStyleIdx="0" presStyleCnt="2"/>
      <dgm:spPr/>
    </dgm:pt>
    <dgm:pt modelId="{9E5733B5-3DCE-4BBE-B6FC-34E22026FFCB}" type="pres">
      <dgm:prSet presAssocID="{29F651DE-90C6-41FD-A3AB-368C5D2A5399}" presName="vert1" presStyleCnt="0"/>
      <dgm:spPr/>
    </dgm:pt>
    <dgm:pt modelId="{3B5C1284-7BAC-4F62-B56E-12B8DF69E3B4}" type="pres">
      <dgm:prSet presAssocID="{51B8F9AC-01C1-4FD5-94B0-DC71A03BC4BC}" presName="thickLine" presStyleLbl="alignNode1" presStyleIdx="1" presStyleCnt="2"/>
      <dgm:spPr/>
    </dgm:pt>
    <dgm:pt modelId="{FF318EEB-542A-4202-886F-26B099E74507}" type="pres">
      <dgm:prSet presAssocID="{51B8F9AC-01C1-4FD5-94B0-DC71A03BC4BC}" presName="horz1" presStyleCnt="0"/>
      <dgm:spPr/>
    </dgm:pt>
    <dgm:pt modelId="{B09CE132-5560-4992-994B-77A42AF77CEB}" type="pres">
      <dgm:prSet presAssocID="{51B8F9AC-01C1-4FD5-94B0-DC71A03BC4BC}" presName="tx1" presStyleLbl="revTx" presStyleIdx="1" presStyleCnt="2"/>
      <dgm:spPr/>
    </dgm:pt>
    <dgm:pt modelId="{6028AF99-B255-4A63-9A84-ACF56C0FE9F7}" type="pres">
      <dgm:prSet presAssocID="{51B8F9AC-01C1-4FD5-94B0-DC71A03BC4BC}" presName="vert1" presStyleCnt="0"/>
      <dgm:spPr/>
    </dgm:pt>
  </dgm:ptLst>
  <dgm:cxnLst>
    <dgm:cxn modelId="{64A06818-B967-4598-B528-0ABD0AADB5C1}" srcId="{C8564DF0-2CF8-49C5-90B7-2DEE50B28746}" destId="{29F651DE-90C6-41FD-A3AB-368C5D2A5399}" srcOrd="0" destOrd="0" parTransId="{7D6B0C48-015E-4473-A9E4-C15FB5566E6A}" sibTransId="{5A177F1F-2821-464E-B77F-940FC6E939B4}"/>
    <dgm:cxn modelId="{4E6DAE9A-5983-4D2C-9757-CC62ECACB916}" srcId="{C8564DF0-2CF8-49C5-90B7-2DEE50B28746}" destId="{51B8F9AC-01C1-4FD5-94B0-DC71A03BC4BC}" srcOrd="1" destOrd="0" parTransId="{B6B50BE8-CB87-46E7-B48B-FB4D0DA514CF}" sibTransId="{CA7A381D-6D5F-4D91-A9E7-3B3CA99B6DA3}"/>
    <dgm:cxn modelId="{8F0576A3-E958-433E-8051-73D06C0275BD}" type="presOf" srcId="{29F651DE-90C6-41FD-A3AB-368C5D2A5399}" destId="{980CAC75-811F-4B43-B23C-85D33284BEA1}" srcOrd="0" destOrd="0" presId="urn:microsoft.com/office/officeart/2008/layout/LinedList"/>
    <dgm:cxn modelId="{DB77F2CD-E993-4286-9250-6CE8E6A12F79}" type="presOf" srcId="{C8564DF0-2CF8-49C5-90B7-2DEE50B28746}" destId="{C27877C2-3414-46B9-B0FF-FC6134BB1EF7}" srcOrd="0" destOrd="0" presId="urn:microsoft.com/office/officeart/2008/layout/LinedList"/>
    <dgm:cxn modelId="{2EC808ED-257E-4776-BBB8-46AD79AA2FA6}" type="presOf" srcId="{51B8F9AC-01C1-4FD5-94B0-DC71A03BC4BC}" destId="{B09CE132-5560-4992-994B-77A42AF77CEB}" srcOrd="0" destOrd="0" presId="urn:microsoft.com/office/officeart/2008/layout/LinedList"/>
    <dgm:cxn modelId="{539836D9-1B34-4AFA-92D1-A915A9745698}" type="presParOf" srcId="{C27877C2-3414-46B9-B0FF-FC6134BB1EF7}" destId="{0E3EA677-E95D-43A3-B647-C1E6CEC7B082}" srcOrd="0" destOrd="0" presId="urn:microsoft.com/office/officeart/2008/layout/LinedList"/>
    <dgm:cxn modelId="{644AE634-C1B4-4B2C-BE89-331C692197D3}" type="presParOf" srcId="{C27877C2-3414-46B9-B0FF-FC6134BB1EF7}" destId="{4FAF2D42-E0AE-47BA-913E-D64BCC103E03}" srcOrd="1" destOrd="0" presId="urn:microsoft.com/office/officeart/2008/layout/LinedList"/>
    <dgm:cxn modelId="{3A30DD6F-1EF8-4360-A67F-AFB27630986F}" type="presParOf" srcId="{4FAF2D42-E0AE-47BA-913E-D64BCC103E03}" destId="{980CAC75-811F-4B43-B23C-85D33284BEA1}" srcOrd="0" destOrd="0" presId="urn:microsoft.com/office/officeart/2008/layout/LinedList"/>
    <dgm:cxn modelId="{97CF5ED7-ADE1-4C7D-9016-205081A14F9B}" type="presParOf" srcId="{4FAF2D42-E0AE-47BA-913E-D64BCC103E03}" destId="{9E5733B5-3DCE-4BBE-B6FC-34E22026FFCB}" srcOrd="1" destOrd="0" presId="urn:microsoft.com/office/officeart/2008/layout/LinedList"/>
    <dgm:cxn modelId="{2F52EF66-C242-474C-998E-26EC4BF4321A}" type="presParOf" srcId="{C27877C2-3414-46B9-B0FF-FC6134BB1EF7}" destId="{3B5C1284-7BAC-4F62-B56E-12B8DF69E3B4}" srcOrd="2" destOrd="0" presId="urn:microsoft.com/office/officeart/2008/layout/LinedList"/>
    <dgm:cxn modelId="{713FE65D-0AAB-484A-8B4F-579BBFE60852}" type="presParOf" srcId="{C27877C2-3414-46B9-B0FF-FC6134BB1EF7}" destId="{FF318EEB-542A-4202-886F-26B099E74507}" srcOrd="3" destOrd="0" presId="urn:microsoft.com/office/officeart/2008/layout/LinedList"/>
    <dgm:cxn modelId="{BD132EC9-0E36-4D60-A1C5-B7BAFA615DC3}" type="presParOf" srcId="{FF318EEB-542A-4202-886F-26B099E74507}" destId="{B09CE132-5560-4992-994B-77A42AF77CEB}" srcOrd="0" destOrd="0" presId="urn:microsoft.com/office/officeart/2008/layout/LinedList"/>
    <dgm:cxn modelId="{778984E9-E007-43E1-B7A9-EEE9F1F69966}" type="presParOf" srcId="{FF318EEB-542A-4202-886F-26B099E74507}" destId="{6028AF99-B255-4A63-9A84-ACF56C0FE9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3D0A-97EE-4D86-AA1B-5DE95E708997}">
      <dsp:nvSpPr>
        <dsp:cNvPr id="0" name=""/>
        <dsp:cNvSpPr/>
      </dsp:nvSpPr>
      <dsp:spPr>
        <a:xfrm>
          <a:off x="0" y="51851"/>
          <a:ext cx="3932237" cy="2574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When you have selected </a:t>
          </a:r>
          <a:r>
            <a:rPr lang="en-GB" sz="2500" i="1" kern="1200"/>
            <a:t>Make a Decision</a:t>
          </a:r>
          <a:r>
            <a:rPr lang="en-GB" sz="2500" kern="1200"/>
            <a:t>, scroll to the bottom of the page that opens and the decision box shown opposite will be available.</a:t>
          </a:r>
          <a:endParaRPr lang="en-US" sz="2500" kern="1200"/>
        </a:p>
      </dsp:txBody>
      <dsp:txXfrm>
        <a:off x="125652" y="177503"/>
        <a:ext cx="3680933" cy="2322696"/>
      </dsp:txXfrm>
    </dsp:sp>
    <dsp:sp modelId="{569AB82E-739E-4EE2-B136-EE7B7F7C012F}">
      <dsp:nvSpPr>
        <dsp:cNvPr id="0" name=""/>
        <dsp:cNvSpPr/>
      </dsp:nvSpPr>
      <dsp:spPr>
        <a:xfrm>
          <a:off x="0" y="2697851"/>
          <a:ext cx="3932237" cy="2574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Please be aware than any text entered in the highlighted comments box will be shared with the trainee making the application. </a:t>
          </a:r>
          <a:endParaRPr lang="en-US" sz="2500" kern="1200"/>
        </a:p>
      </dsp:txBody>
      <dsp:txXfrm>
        <a:off x="125652" y="2823503"/>
        <a:ext cx="3680933" cy="232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A677-E95D-43A3-B647-C1E6CEC7B082}">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CAC75-811F-4B43-B23C-85D33284BEA1}">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We hope you will find the new study leave application easy to use and will appreciate the ability to view your programme budget </a:t>
          </a:r>
          <a:r>
            <a:rPr lang="en-GB" sz="2700" kern="1200"/>
            <a:t>information easily. </a:t>
          </a:r>
          <a:r>
            <a:rPr lang="en-GB" sz="2700" kern="1200" dirty="0"/>
            <a:t>If you experience any technical difficulties with the app, please contact the Turas helpdesk.</a:t>
          </a:r>
          <a:endParaRPr lang="en-US" sz="2700" kern="1200" dirty="0"/>
        </a:p>
      </dsp:txBody>
      <dsp:txXfrm>
        <a:off x="0" y="0"/>
        <a:ext cx="6492875" cy="2552700"/>
      </dsp:txXfrm>
    </dsp:sp>
    <dsp:sp modelId="{3B5C1284-7BAC-4F62-B56E-12B8DF69E3B4}">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CE132-5560-4992-994B-77A42AF77CEB}">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The Deanery welcomes any feedback about how we can further improve the study leave application. Should you wish you share your thoughts please email </a:t>
          </a:r>
          <a:r>
            <a:rPr lang="en-GB" sz="2700" kern="1200" dirty="0">
              <a:hlinkClick xmlns:r="http://schemas.openxmlformats.org/officeDocument/2006/relationships" r:id="rId1"/>
            </a:rPr>
            <a:t>Study.Leave@nes.scot.nhs.uk</a:t>
          </a:r>
          <a:r>
            <a:rPr lang="en-GB" sz="2700" kern="1200" dirty="0"/>
            <a:t> </a:t>
          </a:r>
          <a:endParaRPr lang="en-US" sz="2700" kern="1200" dirty="0"/>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011C-4A05-4503-B345-946DBCF11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972506-B842-452D-876D-784F78CFF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68B194-7045-4A93-928F-F85E59D9463D}"/>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A4CFA0E6-7C62-452F-9E33-3FB7D175CF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C3EAB-4B82-48E1-BA3C-384B0C445B9D}"/>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210211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7874-5971-4562-A496-236C6B3539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FA4D04-D604-4829-8034-BFDAE17DDF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1A6142-A122-43A4-BEC2-BDAAF9EB6163}"/>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98486A1F-AB46-400D-99D1-9A7540457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00893-889C-4702-B03E-20843321269A}"/>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24847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420FA-D4CD-4AF8-88EF-7CAB28B8BB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4B5D8C-D107-43C3-BFE8-683451F71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BD2BA-A3BD-4F29-951E-DA2438846ADF}"/>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1AEF9D57-D59A-4AAF-9443-9895E4E77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F4CCE3-6353-41C3-96D9-4B86D9AE217E}"/>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21863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4C92-C9D0-4EDF-BFAF-ABF8710F8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3404D1-934B-4918-A181-18EF465DA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8576E-F0F3-4600-AE07-6836BC56C2CD}"/>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D18C2F9E-9C5F-42D7-8645-25DC99B10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A627A-7866-4E9A-91CF-48E35BD66BE9}"/>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155591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80E4-BEB9-429B-B6F6-1F1661A00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3C97B3-D121-4C96-A846-D7AB0BDDE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CF0E9-E19A-4CC6-986B-D15BD2716E63}"/>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B8AC733E-B685-44D7-886E-020E759FD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D3909-3434-4318-BC62-CE3D89E8F654}"/>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38759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2AA6-5536-44F9-8258-93E11366EF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08786A-33DB-48F7-B280-226CE7F63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4B5F17-A3BE-48CB-8FEF-F0EB2C8B2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2BAA1E-A061-49B1-B04B-A95452E8E128}"/>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6" name="Footer Placeholder 5">
            <a:extLst>
              <a:ext uri="{FF2B5EF4-FFF2-40B4-BE49-F238E27FC236}">
                <a16:creationId xmlns:a16="http://schemas.microsoft.com/office/drawing/2014/main" id="{69F7E562-8552-4CDB-BB47-8B4ABDFE7C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3DF65-DA5F-4CB3-97A8-33F11533C1CB}"/>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128651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E631-B4A6-4405-8BA7-E54890844D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5E2FC2-DEF2-47FA-9D22-805AEA83E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D1FC1-47E6-47DC-9084-57187B0446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E3A5FF-184A-483E-A7D8-E34ED610F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8E2CF-6886-451E-8D40-3C437716CE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06FDD4-EADE-421B-8A5F-2CD9866C53F6}"/>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8" name="Footer Placeholder 7">
            <a:extLst>
              <a:ext uri="{FF2B5EF4-FFF2-40B4-BE49-F238E27FC236}">
                <a16:creationId xmlns:a16="http://schemas.microsoft.com/office/drawing/2014/main" id="{C562CA7B-4CE7-42A2-8FFD-AAE4E6233D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3A0647-69BA-4DD1-962F-880E0031D0C7}"/>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28570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A75D-8115-4AC8-8649-5D93F2CA0A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E3C902-01C3-41FA-A74E-BFE14880C920}"/>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4" name="Footer Placeholder 3">
            <a:extLst>
              <a:ext uri="{FF2B5EF4-FFF2-40B4-BE49-F238E27FC236}">
                <a16:creationId xmlns:a16="http://schemas.microsoft.com/office/drawing/2014/main" id="{6628E6C2-E303-4827-B149-DFCE40DA18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58327C-55B1-4B2F-AA3E-3A45D0683FA2}"/>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229387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F644F-C7C4-4829-809F-1666C4A65C5B}"/>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3" name="Footer Placeholder 2">
            <a:extLst>
              <a:ext uri="{FF2B5EF4-FFF2-40B4-BE49-F238E27FC236}">
                <a16:creationId xmlns:a16="http://schemas.microsoft.com/office/drawing/2014/main" id="{FE96A7FF-F895-4157-83C3-B58F956417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5BE18-1C2E-4843-987A-40FCB017EF5D}"/>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424531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9644-2570-44EC-A393-831D10922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779911-B38C-4B6F-A5E6-A667CAAB0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86CDED-E958-4E38-9016-B75907825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CB205-8EB3-41DA-A9A3-89E76CBF8E47}"/>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6" name="Footer Placeholder 5">
            <a:extLst>
              <a:ext uri="{FF2B5EF4-FFF2-40B4-BE49-F238E27FC236}">
                <a16:creationId xmlns:a16="http://schemas.microsoft.com/office/drawing/2014/main" id="{EAAFAE1F-9FDA-4D84-A6D3-108AC090A3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22D475-AD0E-4A1B-BBED-51306F65A5B5}"/>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19073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A44D-9870-476C-A26C-864839A80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DF201F-075F-4EA5-B96C-1931C757D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07B3B0-C386-417C-B784-62F091144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D54E0-737E-448E-A3C5-B6E8D3BC2E6E}"/>
              </a:ext>
            </a:extLst>
          </p:cNvPr>
          <p:cNvSpPr>
            <a:spLocks noGrp="1"/>
          </p:cNvSpPr>
          <p:nvPr>
            <p:ph type="dt" sz="half" idx="10"/>
          </p:nvPr>
        </p:nvSpPr>
        <p:spPr/>
        <p:txBody>
          <a:bodyPr/>
          <a:lstStyle/>
          <a:p>
            <a:fld id="{82900C51-1B03-4EE0-B055-BF75AA786321}" type="datetimeFigureOut">
              <a:rPr lang="en-GB" smtClean="0"/>
              <a:t>04/08/2022</a:t>
            </a:fld>
            <a:endParaRPr lang="en-GB"/>
          </a:p>
        </p:txBody>
      </p:sp>
      <p:sp>
        <p:nvSpPr>
          <p:cNvPr id="6" name="Footer Placeholder 5">
            <a:extLst>
              <a:ext uri="{FF2B5EF4-FFF2-40B4-BE49-F238E27FC236}">
                <a16:creationId xmlns:a16="http://schemas.microsoft.com/office/drawing/2014/main" id="{854EB629-6DD5-4B8D-90AF-014E642AE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CE33E8-B605-4934-AB37-1A2D373D5EB8}"/>
              </a:ext>
            </a:extLst>
          </p:cNvPr>
          <p:cNvSpPr>
            <a:spLocks noGrp="1"/>
          </p:cNvSpPr>
          <p:nvPr>
            <p:ph type="sldNum" sz="quarter" idx="12"/>
          </p:nvPr>
        </p:nvSpPr>
        <p:spPr/>
        <p:txBody>
          <a:bodyPr/>
          <a:lstStyle/>
          <a:p>
            <a:fld id="{610A79A3-B086-47CC-9348-C9EC3C8C1694}" type="slidenum">
              <a:rPr lang="en-GB" smtClean="0"/>
              <a:t>‹#›</a:t>
            </a:fld>
            <a:endParaRPr lang="en-GB"/>
          </a:p>
        </p:txBody>
      </p:sp>
    </p:spTree>
    <p:extLst>
      <p:ext uri="{BB962C8B-B14F-4D97-AF65-F5344CB8AC3E}">
        <p14:creationId xmlns:p14="http://schemas.microsoft.com/office/powerpoint/2010/main" val="409522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A1E4E-859A-46EE-A22B-13EF52569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7ED83D-F0E1-477C-BE53-23DA49C5B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01614E-3B2E-4B1E-91E3-1C75AF0E2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00C51-1B03-4EE0-B055-BF75AA786321}" type="datetimeFigureOut">
              <a:rPr lang="en-GB" smtClean="0"/>
              <a:t>04/08/2022</a:t>
            </a:fld>
            <a:endParaRPr lang="en-GB"/>
          </a:p>
        </p:txBody>
      </p:sp>
      <p:sp>
        <p:nvSpPr>
          <p:cNvPr id="5" name="Footer Placeholder 4">
            <a:extLst>
              <a:ext uri="{FF2B5EF4-FFF2-40B4-BE49-F238E27FC236}">
                <a16:creationId xmlns:a16="http://schemas.microsoft.com/office/drawing/2014/main" id="{03BBC69B-BBDE-45F7-A3DA-2CFAAAA65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96389-8834-42A0-B90B-AF41D4082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A79A3-B086-47CC-9348-C9EC3C8C1694}" type="slidenum">
              <a:rPr lang="en-GB" smtClean="0"/>
              <a:t>‹#›</a:t>
            </a:fld>
            <a:endParaRPr lang="en-GB"/>
          </a:p>
        </p:txBody>
      </p:sp>
    </p:spTree>
    <p:extLst>
      <p:ext uri="{BB962C8B-B14F-4D97-AF65-F5344CB8AC3E}">
        <p14:creationId xmlns:p14="http://schemas.microsoft.com/office/powerpoint/2010/main" val="355404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84DF-2E91-4557-AA09-C45695C1FF52}"/>
              </a:ext>
            </a:extLst>
          </p:cNvPr>
          <p:cNvSpPr>
            <a:spLocks noGrp="1"/>
          </p:cNvSpPr>
          <p:nvPr>
            <p:ph type="title"/>
          </p:nvPr>
        </p:nvSpPr>
        <p:spPr/>
        <p:txBody>
          <a:bodyPr/>
          <a:lstStyle/>
          <a:p>
            <a:r>
              <a:rPr lang="en-GB" dirty="0"/>
              <a:t>When you enter My Turas you will see a new study leave tile under your applications</a:t>
            </a:r>
          </a:p>
        </p:txBody>
      </p:sp>
      <p:sp>
        <p:nvSpPr>
          <p:cNvPr id="7" name="Content Placeholder 6">
            <a:extLst>
              <a:ext uri="{FF2B5EF4-FFF2-40B4-BE49-F238E27FC236}">
                <a16:creationId xmlns:a16="http://schemas.microsoft.com/office/drawing/2014/main" id="{7220C8CD-9BF7-466A-AF7D-EACFFEB74B93}"/>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D7E12DAA-FC46-475C-A2E0-B042757B3562}"/>
              </a:ext>
            </a:extLst>
          </p:cNvPr>
          <p:cNvPicPr>
            <a:picLocks noChangeAspect="1"/>
          </p:cNvPicPr>
          <p:nvPr/>
        </p:nvPicPr>
        <p:blipFill>
          <a:blip r:embed="rId2"/>
          <a:stretch>
            <a:fillRect/>
          </a:stretch>
        </p:blipFill>
        <p:spPr>
          <a:xfrm>
            <a:off x="479765" y="1690688"/>
            <a:ext cx="11455989" cy="4896102"/>
          </a:xfrm>
          <a:prstGeom prst="rect">
            <a:avLst/>
          </a:prstGeom>
        </p:spPr>
      </p:pic>
    </p:spTree>
    <p:extLst>
      <p:ext uri="{BB962C8B-B14F-4D97-AF65-F5344CB8AC3E}">
        <p14:creationId xmlns:p14="http://schemas.microsoft.com/office/powerpoint/2010/main" val="78379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1D41C5C7-ED6D-4D83-AE04-81D8E89C2EDA}"/>
              </a:ext>
            </a:extLst>
          </p:cNvPr>
          <p:cNvSpPr>
            <a:spLocks noGrp="1"/>
          </p:cNvSpPr>
          <p:nvPr>
            <p:ph type="body" sz="half" idx="2"/>
          </p:nvPr>
        </p:nvSpPr>
        <p:spPr>
          <a:xfrm>
            <a:off x="1140653" y="961972"/>
            <a:ext cx="3200451" cy="4717375"/>
          </a:xfrm>
        </p:spPr>
        <p:txBody>
          <a:bodyPr vert="horz" lIns="91440" tIns="45720" rIns="91440" bIns="45720" rtlCol="0" anchor="t">
            <a:normAutofit/>
          </a:bodyPr>
          <a:lstStyle/>
          <a:p>
            <a:r>
              <a:rPr lang="en-US" sz="2800" dirty="0">
                <a:solidFill>
                  <a:srgbClr val="FEFFFF"/>
                </a:solidFill>
              </a:rPr>
              <a:t>Prior to submitting your application decision, you will be offered a tick-box to indicate you will review the application at year end. This may offer the opportunity to approve additional funding if budget allows. </a:t>
            </a:r>
          </a:p>
        </p:txBody>
      </p:sp>
      <p:pic>
        <p:nvPicPr>
          <p:cNvPr id="6" name="Picture 5" descr="Graphical user interface, text, application&#10;&#10;Description automatically generated">
            <a:extLst>
              <a:ext uri="{FF2B5EF4-FFF2-40B4-BE49-F238E27FC236}">
                <a16:creationId xmlns:a16="http://schemas.microsoft.com/office/drawing/2014/main" id="{403563FF-470D-4832-B218-60BE04AD111E}"/>
              </a:ext>
            </a:extLst>
          </p:cNvPr>
          <p:cNvPicPr>
            <a:picLocks noChangeAspect="1"/>
          </p:cNvPicPr>
          <p:nvPr/>
        </p:nvPicPr>
        <p:blipFill>
          <a:blip r:embed="rId2"/>
          <a:stretch>
            <a:fillRect/>
          </a:stretch>
        </p:blipFill>
        <p:spPr>
          <a:xfrm>
            <a:off x="4998268" y="1364784"/>
            <a:ext cx="6539075" cy="3809011"/>
          </a:xfrm>
          <a:prstGeom prst="rect">
            <a:avLst/>
          </a:prstGeom>
        </p:spPr>
      </p:pic>
    </p:spTree>
    <p:extLst>
      <p:ext uri="{BB962C8B-B14F-4D97-AF65-F5344CB8AC3E}">
        <p14:creationId xmlns:p14="http://schemas.microsoft.com/office/powerpoint/2010/main" val="84495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534A041B-FC37-464B-8D3C-B7AE8FD9C276}"/>
              </a:ext>
            </a:extLst>
          </p:cNvPr>
          <p:cNvSpPr>
            <a:spLocks noGrp="1"/>
          </p:cNvSpPr>
          <p:nvPr>
            <p:ph type="body" sz="half" idx="2"/>
          </p:nvPr>
        </p:nvSpPr>
        <p:spPr>
          <a:xfrm>
            <a:off x="1139635" y="1065403"/>
            <a:ext cx="3200451" cy="4466688"/>
          </a:xfrm>
        </p:spPr>
        <p:txBody>
          <a:bodyPr vert="horz" lIns="91440" tIns="45720" rIns="91440" bIns="45720" rtlCol="0" anchor="t">
            <a:normAutofit/>
          </a:bodyPr>
          <a:lstStyle/>
          <a:p>
            <a:r>
              <a:rPr lang="en-US" sz="2600" dirty="0">
                <a:solidFill>
                  <a:srgbClr val="FEFFFF"/>
                </a:solidFill>
              </a:rPr>
              <a:t>If you choose to approve an application without funding, you will be asked to select a reason for your decision from the list provided. If you select </a:t>
            </a:r>
            <a:r>
              <a:rPr lang="en-US" sz="2600" i="1" dirty="0">
                <a:solidFill>
                  <a:srgbClr val="FEFFFF"/>
                </a:solidFill>
              </a:rPr>
              <a:t>Other, </a:t>
            </a:r>
            <a:r>
              <a:rPr lang="en-US" sz="2600" dirty="0">
                <a:solidFill>
                  <a:srgbClr val="FEFFFF"/>
                </a:solidFill>
              </a:rPr>
              <a:t>you may wish to provide further detail of your reason in the comments box.</a:t>
            </a:r>
          </a:p>
        </p:txBody>
      </p:sp>
      <p:pic>
        <p:nvPicPr>
          <p:cNvPr id="6" name="Picture 5" descr="Graphical user interface, text, application&#10;&#10;Description automatically generated">
            <a:extLst>
              <a:ext uri="{FF2B5EF4-FFF2-40B4-BE49-F238E27FC236}">
                <a16:creationId xmlns:a16="http://schemas.microsoft.com/office/drawing/2014/main" id="{99E7FD16-1A8E-46F1-B995-38FDDB230E18}"/>
              </a:ext>
            </a:extLst>
          </p:cNvPr>
          <p:cNvPicPr>
            <a:picLocks noChangeAspect="1"/>
          </p:cNvPicPr>
          <p:nvPr/>
        </p:nvPicPr>
        <p:blipFill>
          <a:blip r:embed="rId2"/>
          <a:stretch>
            <a:fillRect/>
          </a:stretch>
        </p:blipFill>
        <p:spPr>
          <a:xfrm>
            <a:off x="5223373" y="643467"/>
            <a:ext cx="6088864" cy="5251646"/>
          </a:xfrm>
          <a:prstGeom prst="rect">
            <a:avLst/>
          </a:prstGeom>
        </p:spPr>
      </p:pic>
    </p:spTree>
    <p:extLst>
      <p:ext uri="{BB962C8B-B14F-4D97-AF65-F5344CB8AC3E}">
        <p14:creationId xmlns:p14="http://schemas.microsoft.com/office/powerpoint/2010/main" val="413019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727EA5F9-8CF3-456C-A4DA-D2B68BFD17B0}"/>
              </a:ext>
            </a:extLst>
          </p:cNvPr>
          <p:cNvSpPr>
            <a:spLocks noGrp="1"/>
          </p:cNvSpPr>
          <p:nvPr>
            <p:ph type="body" sz="half" idx="2"/>
          </p:nvPr>
        </p:nvSpPr>
        <p:spPr>
          <a:xfrm>
            <a:off x="1139635" y="911115"/>
            <a:ext cx="3200451" cy="4620975"/>
          </a:xfrm>
        </p:spPr>
        <p:txBody>
          <a:bodyPr vert="horz" lIns="91440" tIns="45720" rIns="91440" bIns="45720" rtlCol="0" anchor="t">
            <a:normAutofit/>
          </a:bodyPr>
          <a:lstStyle/>
          <a:p>
            <a:r>
              <a:rPr lang="en-US" sz="2800" dirty="0">
                <a:solidFill>
                  <a:srgbClr val="FEFFFF"/>
                </a:solidFill>
              </a:rPr>
              <a:t>If you choose to reject an application, you will be asked to select a reason from the list provided. If you select </a:t>
            </a:r>
            <a:r>
              <a:rPr lang="en-US" sz="2800" i="1" dirty="0">
                <a:solidFill>
                  <a:srgbClr val="FEFFFF"/>
                </a:solidFill>
              </a:rPr>
              <a:t>Other, </a:t>
            </a:r>
            <a:r>
              <a:rPr lang="en-US" sz="2800" dirty="0">
                <a:solidFill>
                  <a:srgbClr val="FEFFFF"/>
                </a:solidFill>
              </a:rPr>
              <a:t>you should provide further detail of your reason in the comments box.</a:t>
            </a:r>
          </a:p>
        </p:txBody>
      </p:sp>
      <p:pic>
        <p:nvPicPr>
          <p:cNvPr id="6" name="Picture 5" descr="Graphical user interface, text, application, email&#10;&#10;Description automatically generated">
            <a:extLst>
              <a:ext uri="{FF2B5EF4-FFF2-40B4-BE49-F238E27FC236}">
                <a16:creationId xmlns:a16="http://schemas.microsoft.com/office/drawing/2014/main" id="{F73C001A-46AB-4C6B-8DFE-FC55EF2BF2E4}"/>
              </a:ext>
            </a:extLst>
          </p:cNvPr>
          <p:cNvPicPr>
            <a:picLocks noChangeAspect="1"/>
          </p:cNvPicPr>
          <p:nvPr/>
        </p:nvPicPr>
        <p:blipFill>
          <a:blip r:embed="rId2"/>
          <a:stretch>
            <a:fillRect/>
          </a:stretch>
        </p:blipFill>
        <p:spPr>
          <a:xfrm>
            <a:off x="5141826" y="643467"/>
            <a:ext cx="6251959" cy="5251646"/>
          </a:xfrm>
          <a:prstGeom prst="rect">
            <a:avLst/>
          </a:prstGeom>
        </p:spPr>
      </p:pic>
    </p:spTree>
    <p:extLst>
      <p:ext uri="{BB962C8B-B14F-4D97-AF65-F5344CB8AC3E}">
        <p14:creationId xmlns:p14="http://schemas.microsoft.com/office/powerpoint/2010/main" val="12623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115B70A4-8E6E-41A9-A18D-A480809B6072}"/>
              </a:ext>
            </a:extLst>
          </p:cNvPr>
          <p:cNvSpPr>
            <a:spLocks noGrp="1"/>
          </p:cNvSpPr>
          <p:nvPr>
            <p:ph type="body" sz="half" idx="2"/>
          </p:nvPr>
        </p:nvSpPr>
        <p:spPr>
          <a:xfrm>
            <a:off x="1139635" y="911117"/>
            <a:ext cx="3200451" cy="4620974"/>
          </a:xfrm>
        </p:spPr>
        <p:txBody>
          <a:bodyPr vert="horz" lIns="91440" tIns="45720" rIns="91440" bIns="45720" rtlCol="0" anchor="t">
            <a:normAutofit lnSpcReduction="10000"/>
          </a:bodyPr>
          <a:lstStyle/>
          <a:p>
            <a:r>
              <a:rPr lang="en-US" sz="2200" dirty="0">
                <a:solidFill>
                  <a:srgbClr val="FEFFFF"/>
                </a:solidFill>
              </a:rPr>
              <a:t>There may be occasions where you wish to review study leave decisions you have already made. If you return to your main study leave page,  showing your </a:t>
            </a:r>
            <a:r>
              <a:rPr lang="en-US" sz="2200" dirty="0" err="1">
                <a:solidFill>
                  <a:srgbClr val="FEFFFF"/>
                </a:solidFill>
              </a:rPr>
              <a:t>programme</a:t>
            </a:r>
            <a:r>
              <a:rPr lang="en-US" sz="2200" dirty="0">
                <a:solidFill>
                  <a:srgbClr val="FEFFFF"/>
                </a:solidFill>
              </a:rPr>
              <a:t> budget etc., You can change tabs and view study leave decisions.</a:t>
            </a:r>
          </a:p>
          <a:p>
            <a:r>
              <a:rPr lang="en-US" sz="2200" dirty="0">
                <a:solidFill>
                  <a:srgbClr val="FEFFFF"/>
                </a:solidFill>
              </a:rPr>
              <a:t>You can also choose </a:t>
            </a:r>
            <a:r>
              <a:rPr lang="en-US" sz="2200" i="1" dirty="0">
                <a:solidFill>
                  <a:srgbClr val="FEFFFF"/>
                </a:solidFill>
              </a:rPr>
              <a:t>Actions</a:t>
            </a:r>
            <a:r>
              <a:rPr lang="en-US" sz="2200" dirty="0">
                <a:solidFill>
                  <a:srgbClr val="FEFFFF"/>
                </a:solidFill>
              </a:rPr>
              <a:t> which will offer the option to view the application or change your decision.</a:t>
            </a:r>
          </a:p>
        </p:txBody>
      </p:sp>
      <p:pic>
        <p:nvPicPr>
          <p:cNvPr id="6" name="Picture 5" descr="A screenshot of a computer&#10;&#10;Description automatically generated with medium confidence">
            <a:extLst>
              <a:ext uri="{FF2B5EF4-FFF2-40B4-BE49-F238E27FC236}">
                <a16:creationId xmlns:a16="http://schemas.microsoft.com/office/drawing/2014/main" id="{67BBABDC-E784-404A-BA99-1034CC9B0D21}"/>
              </a:ext>
            </a:extLst>
          </p:cNvPr>
          <p:cNvPicPr>
            <a:picLocks noChangeAspect="1"/>
          </p:cNvPicPr>
          <p:nvPr/>
        </p:nvPicPr>
        <p:blipFill>
          <a:blip r:embed="rId2"/>
          <a:stretch>
            <a:fillRect/>
          </a:stretch>
        </p:blipFill>
        <p:spPr>
          <a:xfrm>
            <a:off x="4998268" y="972440"/>
            <a:ext cx="6539075" cy="4593700"/>
          </a:xfrm>
          <a:prstGeom prst="rect">
            <a:avLst/>
          </a:prstGeom>
        </p:spPr>
      </p:pic>
    </p:spTree>
    <p:extLst>
      <p:ext uri="{BB962C8B-B14F-4D97-AF65-F5344CB8AC3E}">
        <p14:creationId xmlns:p14="http://schemas.microsoft.com/office/powerpoint/2010/main" val="126337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C260891A-E2EB-4F08-B514-ED3EB8ABE747}"/>
              </a:ext>
            </a:extLst>
          </p:cNvPr>
          <p:cNvSpPr>
            <a:spLocks noGrp="1"/>
          </p:cNvSpPr>
          <p:nvPr>
            <p:ph type="body" sz="half" idx="2"/>
          </p:nvPr>
        </p:nvSpPr>
        <p:spPr>
          <a:xfrm>
            <a:off x="1048370" y="809626"/>
            <a:ext cx="3291716" cy="4722466"/>
          </a:xfrm>
        </p:spPr>
        <p:txBody>
          <a:bodyPr vert="horz" lIns="91440" tIns="45720" rIns="91440" bIns="45720" rtlCol="0" anchor="t">
            <a:noAutofit/>
          </a:bodyPr>
          <a:lstStyle/>
          <a:p>
            <a:pPr indent="-228600">
              <a:buFont typeface="Arial" panose="020B0604020202020204" pitchFamily="34" charset="0"/>
              <a:buChar char="•"/>
            </a:pPr>
            <a:r>
              <a:rPr lang="en-US" sz="1400" dirty="0">
                <a:solidFill>
                  <a:srgbClr val="FEFFFF"/>
                </a:solidFill>
              </a:rPr>
              <a:t>If there is no </a:t>
            </a:r>
            <a:r>
              <a:rPr lang="en-US" sz="1400" i="1" dirty="0">
                <a:solidFill>
                  <a:srgbClr val="FEFFFF"/>
                </a:solidFill>
              </a:rPr>
              <a:t>Action</a:t>
            </a:r>
            <a:r>
              <a:rPr lang="en-US" sz="1400" dirty="0">
                <a:solidFill>
                  <a:srgbClr val="FEFFFF"/>
                </a:solidFill>
              </a:rPr>
              <a:t> button beside a study leave decision and you wish to change the application decision, click on the name of the study leave request and the screen opposite will open. You can then use the link under </a:t>
            </a:r>
            <a:r>
              <a:rPr lang="en-US" sz="1400" i="1" dirty="0">
                <a:solidFill>
                  <a:srgbClr val="FEFFFF"/>
                </a:solidFill>
              </a:rPr>
              <a:t>Actions</a:t>
            </a:r>
            <a:r>
              <a:rPr lang="en-US" sz="1400" dirty="0">
                <a:solidFill>
                  <a:srgbClr val="FEFFFF"/>
                </a:solidFill>
              </a:rPr>
              <a:t> to change the decision.</a:t>
            </a:r>
          </a:p>
          <a:p>
            <a:pPr indent="-228600">
              <a:buFont typeface="Arial" panose="020B0604020202020204" pitchFamily="34" charset="0"/>
              <a:buChar char="•"/>
            </a:pPr>
            <a:r>
              <a:rPr lang="en-US" sz="1400" dirty="0">
                <a:solidFill>
                  <a:srgbClr val="FEFFFF"/>
                </a:solidFill>
              </a:rPr>
              <a:t>This screen can also be accessed from the trainee summary screen show in slide 6. </a:t>
            </a:r>
          </a:p>
          <a:p>
            <a:pPr indent="-228600">
              <a:buFont typeface="Arial" panose="020B0604020202020204" pitchFamily="34" charset="0"/>
              <a:buChar char="•"/>
            </a:pPr>
            <a:r>
              <a:rPr lang="en-US" sz="1400" dirty="0">
                <a:solidFill>
                  <a:srgbClr val="FEFFFF"/>
                </a:solidFill>
              </a:rPr>
              <a:t>Changing an application decision allows you to change your original decision (perhaps from approved without funding to approved with funding). It also allows you to amend the amount of funding you have approved by selecting the </a:t>
            </a:r>
            <a:r>
              <a:rPr lang="en-US" sz="1400" i="1" dirty="0">
                <a:solidFill>
                  <a:srgbClr val="FEFFFF"/>
                </a:solidFill>
              </a:rPr>
              <a:t>Approved with Funding </a:t>
            </a:r>
            <a:r>
              <a:rPr lang="en-US" sz="1400" dirty="0">
                <a:solidFill>
                  <a:srgbClr val="FEFFFF"/>
                </a:solidFill>
              </a:rPr>
              <a:t>decision again and adjusting the amounts detailed. </a:t>
            </a:r>
          </a:p>
          <a:p>
            <a:pPr indent="-228600">
              <a:buFont typeface="Arial" panose="020B0604020202020204" pitchFamily="34" charset="0"/>
              <a:buChar char="•"/>
            </a:pPr>
            <a:r>
              <a:rPr lang="en-US" sz="1400" dirty="0">
                <a:solidFill>
                  <a:srgbClr val="FEFFFF"/>
                </a:solidFill>
              </a:rPr>
              <a:t>In all changes to application decisions the change being made and a reason for the change must be entered in the comments box to ensure the trainee understands the change. </a:t>
            </a:r>
          </a:p>
        </p:txBody>
      </p:sp>
      <p:pic>
        <p:nvPicPr>
          <p:cNvPr id="6" name="Picture 5" descr="Graphical user interface, text, application, email&#10;&#10;Description automatically generated">
            <a:extLst>
              <a:ext uri="{FF2B5EF4-FFF2-40B4-BE49-F238E27FC236}">
                <a16:creationId xmlns:a16="http://schemas.microsoft.com/office/drawing/2014/main" id="{2F90279A-D065-4B96-87E4-D45DF002E349}"/>
              </a:ext>
            </a:extLst>
          </p:cNvPr>
          <p:cNvPicPr>
            <a:picLocks noChangeAspect="1"/>
          </p:cNvPicPr>
          <p:nvPr/>
        </p:nvPicPr>
        <p:blipFill>
          <a:blip r:embed="rId2"/>
          <a:stretch>
            <a:fillRect/>
          </a:stretch>
        </p:blipFill>
        <p:spPr>
          <a:xfrm>
            <a:off x="4998268" y="1127743"/>
            <a:ext cx="6539075" cy="4283093"/>
          </a:xfrm>
          <a:prstGeom prst="rect">
            <a:avLst/>
          </a:prstGeom>
        </p:spPr>
      </p:pic>
    </p:spTree>
    <p:extLst>
      <p:ext uri="{BB962C8B-B14F-4D97-AF65-F5344CB8AC3E}">
        <p14:creationId xmlns:p14="http://schemas.microsoft.com/office/powerpoint/2010/main" val="301820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2B3DDC9-9682-4B97-AA69-CFC1B65B95A6}"/>
              </a:ext>
            </a:extLst>
          </p:cNvPr>
          <p:cNvSpPr>
            <a:spLocks noGrp="1"/>
          </p:cNvSpPr>
          <p:nvPr>
            <p:ph type="title"/>
          </p:nvPr>
        </p:nvSpPr>
        <p:spPr>
          <a:xfrm>
            <a:off x="535020" y="685800"/>
            <a:ext cx="2780271" cy="5105400"/>
          </a:xfrm>
        </p:spPr>
        <p:txBody>
          <a:bodyPr>
            <a:normAutofit/>
          </a:bodyPr>
          <a:lstStyle/>
          <a:p>
            <a:r>
              <a:rPr lang="en-GB" sz="4000" dirty="0">
                <a:solidFill>
                  <a:srgbClr val="FFFFFF"/>
                </a:solidFill>
              </a:rPr>
              <a:t>Feedback	</a:t>
            </a:r>
          </a:p>
        </p:txBody>
      </p:sp>
      <p:graphicFrame>
        <p:nvGraphicFramePr>
          <p:cNvPr id="5" name="Content Placeholder 2">
            <a:extLst>
              <a:ext uri="{FF2B5EF4-FFF2-40B4-BE49-F238E27FC236}">
                <a16:creationId xmlns:a16="http://schemas.microsoft.com/office/drawing/2014/main" id="{EF8DA7E5-7DA9-FAA5-2A48-66E41F8BF32D}"/>
              </a:ext>
            </a:extLst>
          </p:cNvPr>
          <p:cNvGraphicFramePr>
            <a:graphicFrameLocks noGrp="1"/>
          </p:cNvGraphicFramePr>
          <p:nvPr>
            <p:ph idx="1"/>
            <p:extLst>
              <p:ext uri="{D42A27DB-BD31-4B8C-83A1-F6EECF244321}">
                <p14:modId xmlns:p14="http://schemas.microsoft.com/office/powerpoint/2010/main" val="237522437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08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F09EF6-7230-45A2-A5F6-AE59E36462C2}"/>
              </a:ext>
            </a:extLst>
          </p:cNvPr>
          <p:cNvSpPr>
            <a:spLocks noGrp="1"/>
          </p:cNvSpPr>
          <p:nvPr>
            <p:ph type="title"/>
          </p:nvPr>
        </p:nvSpPr>
        <p:spPr>
          <a:xfrm>
            <a:off x="643467" y="640080"/>
            <a:ext cx="3096427" cy="5613236"/>
          </a:xfrm>
        </p:spPr>
        <p:txBody>
          <a:bodyPr anchor="ctr">
            <a:normAutofit fontScale="90000"/>
          </a:bodyPr>
          <a:lstStyle/>
          <a:p>
            <a:r>
              <a:rPr lang="en-GB" sz="3100" dirty="0">
                <a:solidFill>
                  <a:srgbClr val="FFFFFF"/>
                </a:solidFill>
              </a:rPr>
              <a:t>When you click on the study leave tile you will see a summary of your programme and associated budget. If you are an authoriser for more than one programme you can select each from the drop down menu. You will also see a list of study leave applications awaiting your attention. </a:t>
            </a:r>
          </a:p>
        </p:txBody>
      </p:sp>
      <p:pic>
        <p:nvPicPr>
          <p:cNvPr id="4" name="Picture 3">
            <a:extLst>
              <a:ext uri="{FF2B5EF4-FFF2-40B4-BE49-F238E27FC236}">
                <a16:creationId xmlns:a16="http://schemas.microsoft.com/office/drawing/2014/main" id="{D48447E9-FBFE-483B-889A-E1880CCCA874}"/>
              </a:ext>
            </a:extLst>
          </p:cNvPr>
          <p:cNvPicPr>
            <a:picLocks noChangeAspect="1"/>
          </p:cNvPicPr>
          <p:nvPr/>
        </p:nvPicPr>
        <p:blipFill>
          <a:blip r:embed="rId2"/>
          <a:stretch>
            <a:fillRect/>
          </a:stretch>
        </p:blipFill>
        <p:spPr>
          <a:xfrm>
            <a:off x="4192206" y="1052945"/>
            <a:ext cx="7772464" cy="5200371"/>
          </a:xfrm>
          <a:prstGeom prst="rect">
            <a:avLst/>
          </a:prstGeom>
        </p:spPr>
      </p:pic>
    </p:spTree>
    <p:extLst>
      <p:ext uri="{BB962C8B-B14F-4D97-AF65-F5344CB8AC3E}">
        <p14:creationId xmlns:p14="http://schemas.microsoft.com/office/powerpoint/2010/main" val="136354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E03F56-943C-4202-B5A7-62F6420E37C8}"/>
              </a:ext>
            </a:extLst>
          </p:cNvPr>
          <p:cNvSpPr>
            <a:spLocks noGrp="1"/>
          </p:cNvSpPr>
          <p:nvPr>
            <p:ph type="title"/>
          </p:nvPr>
        </p:nvSpPr>
        <p:spPr>
          <a:xfrm>
            <a:off x="643467" y="640080"/>
            <a:ext cx="3096427" cy="5613236"/>
          </a:xfrm>
        </p:spPr>
        <p:txBody>
          <a:bodyPr anchor="ctr">
            <a:normAutofit/>
          </a:bodyPr>
          <a:lstStyle/>
          <a:p>
            <a:r>
              <a:rPr lang="en-GB" sz="2800" dirty="0">
                <a:solidFill>
                  <a:srgbClr val="FFFFFF"/>
                </a:solidFill>
              </a:rPr>
              <a:t>If you click on the actions button beside a study leave application and select trainee details, or on the name of the application, you will be taken to a summary page for that trainee which includes all study leave requests.</a:t>
            </a:r>
          </a:p>
        </p:txBody>
      </p:sp>
      <p:pic>
        <p:nvPicPr>
          <p:cNvPr id="4" name="Picture 3">
            <a:extLst>
              <a:ext uri="{FF2B5EF4-FFF2-40B4-BE49-F238E27FC236}">
                <a16:creationId xmlns:a16="http://schemas.microsoft.com/office/drawing/2014/main" id="{95177A64-9681-492C-B074-AE3189A39666}"/>
              </a:ext>
            </a:extLst>
          </p:cNvPr>
          <p:cNvPicPr>
            <a:picLocks noChangeAspect="1"/>
          </p:cNvPicPr>
          <p:nvPr/>
        </p:nvPicPr>
        <p:blipFill>
          <a:blip r:embed="rId2"/>
          <a:stretch>
            <a:fillRect/>
          </a:stretch>
        </p:blipFill>
        <p:spPr>
          <a:xfrm>
            <a:off x="4532143" y="763820"/>
            <a:ext cx="7382766" cy="4939634"/>
          </a:xfrm>
          <a:prstGeom prst="rect">
            <a:avLst/>
          </a:prstGeom>
        </p:spPr>
      </p:pic>
    </p:spTree>
    <p:extLst>
      <p:ext uri="{BB962C8B-B14F-4D97-AF65-F5344CB8AC3E}">
        <p14:creationId xmlns:p14="http://schemas.microsoft.com/office/powerpoint/2010/main" val="10384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D97DCC-651D-4CE0-95A6-BFF51A430836}"/>
              </a:ext>
            </a:extLst>
          </p:cNvPr>
          <p:cNvSpPr>
            <a:spLocks noGrp="1"/>
          </p:cNvSpPr>
          <p:nvPr>
            <p:ph type="title"/>
          </p:nvPr>
        </p:nvSpPr>
        <p:spPr>
          <a:xfrm>
            <a:off x="249383" y="640080"/>
            <a:ext cx="3620654" cy="5613236"/>
          </a:xfrm>
        </p:spPr>
        <p:txBody>
          <a:bodyPr anchor="ctr">
            <a:normAutofit/>
          </a:bodyPr>
          <a:lstStyle/>
          <a:p>
            <a:r>
              <a:rPr lang="en-GB" sz="2800" dirty="0">
                <a:solidFill>
                  <a:srgbClr val="FFFFFF"/>
                </a:solidFill>
              </a:rPr>
              <a:t>At the top of this page you can see a summary of the trainee’s study leave expenses and days </a:t>
            </a:r>
          </a:p>
        </p:txBody>
      </p:sp>
      <p:pic>
        <p:nvPicPr>
          <p:cNvPr id="6" name="Picture 5">
            <a:extLst>
              <a:ext uri="{FF2B5EF4-FFF2-40B4-BE49-F238E27FC236}">
                <a16:creationId xmlns:a16="http://schemas.microsoft.com/office/drawing/2014/main" id="{9AD3BC5E-7ED2-457F-879A-9DAD07088CBE}"/>
              </a:ext>
            </a:extLst>
          </p:cNvPr>
          <p:cNvPicPr>
            <a:picLocks noChangeAspect="1"/>
          </p:cNvPicPr>
          <p:nvPr/>
        </p:nvPicPr>
        <p:blipFill>
          <a:blip r:embed="rId2"/>
          <a:stretch>
            <a:fillRect/>
          </a:stretch>
        </p:blipFill>
        <p:spPr>
          <a:xfrm>
            <a:off x="4370860" y="451565"/>
            <a:ext cx="7414739" cy="5801752"/>
          </a:xfrm>
          <a:prstGeom prst="rect">
            <a:avLst/>
          </a:prstGeom>
        </p:spPr>
      </p:pic>
    </p:spTree>
    <p:extLst>
      <p:ext uri="{BB962C8B-B14F-4D97-AF65-F5344CB8AC3E}">
        <p14:creationId xmlns:p14="http://schemas.microsoft.com/office/powerpoint/2010/main" val="285117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27A1900-B080-4A2E-A607-023C514D2D56}"/>
              </a:ext>
            </a:extLst>
          </p:cNvPr>
          <p:cNvSpPr>
            <a:spLocks noGrp="1"/>
          </p:cNvSpPr>
          <p:nvPr>
            <p:ph type="title"/>
          </p:nvPr>
        </p:nvSpPr>
        <p:spPr>
          <a:xfrm>
            <a:off x="310393" y="640080"/>
            <a:ext cx="3429501" cy="5613236"/>
          </a:xfrm>
        </p:spPr>
        <p:txBody>
          <a:bodyPr vert="horz" lIns="91440" tIns="45720" rIns="91440" bIns="45720" rtlCol="0" anchor="ctr">
            <a:normAutofit/>
          </a:bodyPr>
          <a:lstStyle/>
          <a:p>
            <a:r>
              <a:rPr lang="en-US" sz="2800" dirty="0">
                <a:solidFill>
                  <a:srgbClr val="FFFFFF"/>
                </a:solidFill>
              </a:rPr>
              <a:t>Further down the trainee details page you will see a list of all study leave applications from the selected trainee and their current status. You can use the </a:t>
            </a:r>
            <a:r>
              <a:rPr lang="en-US" sz="2800" i="1" dirty="0">
                <a:solidFill>
                  <a:srgbClr val="FFFFFF"/>
                </a:solidFill>
              </a:rPr>
              <a:t>Status </a:t>
            </a:r>
            <a:r>
              <a:rPr lang="en-US" sz="2800" dirty="0">
                <a:solidFill>
                  <a:srgbClr val="FFFFFF"/>
                </a:solidFill>
              </a:rPr>
              <a:t>drop down menu to filter and identify applications pending a approval. </a:t>
            </a:r>
            <a:endParaRPr lang="en-US" sz="28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DEED8B3E-E153-4B85-91D5-A14CBCB9D8C2}"/>
              </a:ext>
            </a:extLst>
          </p:cNvPr>
          <p:cNvPicPr>
            <a:picLocks noChangeAspect="1"/>
          </p:cNvPicPr>
          <p:nvPr/>
        </p:nvPicPr>
        <p:blipFill>
          <a:blip r:embed="rId2"/>
          <a:stretch>
            <a:fillRect/>
          </a:stretch>
        </p:blipFill>
        <p:spPr>
          <a:xfrm>
            <a:off x="4572662" y="554181"/>
            <a:ext cx="7118810" cy="5915891"/>
          </a:xfrm>
          <a:prstGeom prst="rect">
            <a:avLst/>
          </a:prstGeom>
        </p:spPr>
      </p:pic>
    </p:spTree>
    <p:extLst>
      <p:ext uri="{BB962C8B-B14F-4D97-AF65-F5344CB8AC3E}">
        <p14:creationId xmlns:p14="http://schemas.microsoft.com/office/powerpoint/2010/main" val="322793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CACB72-3535-4C1F-B618-F4CBD214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090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27A1900-B080-4A2E-A607-023C514D2D56}"/>
              </a:ext>
            </a:extLst>
          </p:cNvPr>
          <p:cNvSpPr>
            <a:spLocks noGrp="1"/>
          </p:cNvSpPr>
          <p:nvPr>
            <p:ph type="title"/>
          </p:nvPr>
        </p:nvSpPr>
        <p:spPr>
          <a:xfrm>
            <a:off x="593954" y="286327"/>
            <a:ext cx="3771009" cy="6012874"/>
          </a:xfrm>
        </p:spPr>
        <p:txBody>
          <a:bodyPr vert="horz" lIns="91440" tIns="45720" rIns="91440" bIns="45720" rtlCol="0" anchor="b">
            <a:normAutofit/>
          </a:bodyPr>
          <a:lstStyle/>
          <a:p>
            <a:r>
              <a:rPr lang="en-US" sz="3000" dirty="0">
                <a:solidFill>
                  <a:schemeClr val="bg1"/>
                </a:solidFill>
              </a:rPr>
              <a:t>When you click the action button beside an application awaiting approval you can choose to view the application or make an application decision.  If you select </a:t>
            </a:r>
            <a:r>
              <a:rPr lang="en-US" sz="3000" i="1" dirty="0">
                <a:solidFill>
                  <a:schemeClr val="bg1"/>
                </a:solidFill>
              </a:rPr>
              <a:t>View Application, </a:t>
            </a:r>
            <a:r>
              <a:rPr lang="en-US" sz="3000" dirty="0">
                <a:solidFill>
                  <a:schemeClr val="bg1"/>
                </a:solidFill>
              </a:rPr>
              <a:t>you will have a further opportunity to </a:t>
            </a:r>
            <a:r>
              <a:rPr lang="en-US" sz="3000" i="1" dirty="0">
                <a:solidFill>
                  <a:schemeClr val="bg1"/>
                </a:solidFill>
              </a:rPr>
              <a:t>Make Application Decision</a:t>
            </a:r>
            <a:r>
              <a:rPr lang="en-US" sz="3000" dirty="0">
                <a:solidFill>
                  <a:schemeClr val="bg1"/>
                </a:solidFill>
              </a:rPr>
              <a:t> from the application details page. </a:t>
            </a:r>
            <a:endParaRPr lang="en-US" sz="3000"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5B24D4A7-C15A-4E07-8C52-CFFCBEBF0142}"/>
              </a:ext>
            </a:extLst>
          </p:cNvPr>
          <p:cNvPicPr>
            <a:picLocks noChangeAspect="1"/>
          </p:cNvPicPr>
          <p:nvPr/>
        </p:nvPicPr>
        <p:blipFill>
          <a:blip r:embed="rId2"/>
          <a:stretch>
            <a:fillRect/>
          </a:stretch>
        </p:blipFill>
        <p:spPr>
          <a:xfrm>
            <a:off x="5009073" y="1016000"/>
            <a:ext cx="6942782" cy="4056292"/>
          </a:xfrm>
          <a:prstGeom prst="rect">
            <a:avLst/>
          </a:prstGeom>
        </p:spPr>
      </p:pic>
    </p:spTree>
    <p:extLst>
      <p:ext uri="{BB962C8B-B14F-4D97-AF65-F5344CB8AC3E}">
        <p14:creationId xmlns:p14="http://schemas.microsoft.com/office/powerpoint/2010/main" val="242098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CACB72-3535-4C1F-B618-F4CBD214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090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27A1900-B080-4A2E-A607-023C514D2D56}"/>
              </a:ext>
            </a:extLst>
          </p:cNvPr>
          <p:cNvSpPr>
            <a:spLocks noGrp="1"/>
          </p:cNvSpPr>
          <p:nvPr>
            <p:ph type="title"/>
          </p:nvPr>
        </p:nvSpPr>
        <p:spPr>
          <a:xfrm>
            <a:off x="593954" y="581891"/>
            <a:ext cx="3771009" cy="5780809"/>
          </a:xfrm>
        </p:spPr>
        <p:txBody>
          <a:bodyPr vert="horz" lIns="91440" tIns="45720" rIns="91440" bIns="45720" rtlCol="0" anchor="b">
            <a:normAutofit/>
          </a:bodyPr>
          <a:lstStyle/>
          <a:p>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br>
              <a:rPr lang="en-US" sz="1400" i="1" kern="1200" dirty="0">
                <a:solidFill>
                  <a:schemeClr val="bg1"/>
                </a:solidFill>
                <a:latin typeface="+mj-lt"/>
                <a:ea typeface="+mj-ea"/>
                <a:cs typeface="+mj-cs"/>
              </a:rPr>
            </a:br>
            <a:endParaRPr lang="en-US" sz="1400" kern="1200" dirty="0">
              <a:solidFill>
                <a:schemeClr val="bg1"/>
              </a:solidFill>
              <a:latin typeface="+mj-lt"/>
              <a:ea typeface="+mj-ea"/>
              <a:cs typeface="+mj-cs"/>
            </a:endParaRPr>
          </a:p>
        </p:txBody>
      </p:sp>
      <p:sp>
        <p:nvSpPr>
          <p:cNvPr id="12" name="Title 3">
            <a:extLst>
              <a:ext uri="{FF2B5EF4-FFF2-40B4-BE49-F238E27FC236}">
                <a16:creationId xmlns:a16="http://schemas.microsoft.com/office/drawing/2014/main" id="{5B9EA2DA-5A63-426D-8DCF-7BE0AAC60447}"/>
              </a:ext>
            </a:extLst>
          </p:cNvPr>
          <p:cNvSpPr txBox="1">
            <a:spLocks/>
          </p:cNvSpPr>
          <p:nvPr/>
        </p:nvSpPr>
        <p:spPr>
          <a:xfrm>
            <a:off x="593954" y="581892"/>
            <a:ext cx="3771009" cy="61046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n-US" sz="2400" dirty="0">
                <a:solidFill>
                  <a:schemeClr val="bg1"/>
                </a:solidFill>
              </a:rPr>
            </a:br>
            <a:br>
              <a:rPr lang="en-US" sz="3600" dirty="0">
                <a:solidFill>
                  <a:schemeClr val="bg1"/>
                </a:solidFill>
              </a:rPr>
            </a:br>
            <a:r>
              <a:rPr lang="en-US" sz="3600" dirty="0">
                <a:solidFill>
                  <a:schemeClr val="bg1"/>
                </a:solidFill>
              </a:rPr>
              <a:t>If you select </a:t>
            </a:r>
            <a:r>
              <a:rPr lang="en-US" sz="3600" i="1" dirty="0">
                <a:solidFill>
                  <a:schemeClr val="bg1"/>
                </a:solidFill>
              </a:rPr>
              <a:t>View Application</a:t>
            </a:r>
            <a:r>
              <a:rPr lang="en-US" sz="3600" dirty="0">
                <a:solidFill>
                  <a:schemeClr val="bg1"/>
                </a:solidFill>
              </a:rPr>
              <a:t> the full details of the request will open. If you then wish to make an application decision, click the link under </a:t>
            </a:r>
            <a:r>
              <a:rPr lang="en-US" sz="3600" i="1" dirty="0">
                <a:solidFill>
                  <a:schemeClr val="bg1"/>
                </a:solidFill>
              </a:rPr>
              <a:t>Actions </a:t>
            </a:r>
            <a:r>
              <a:rPr lang="en-US" sz="3600" dirty="0">
                <a:solidFill>
                  <a:schemeClr val="bg1"/>
                </a:solidFill>
              </a:rPr>
              <a:t>highlighted on the image opposite</a:t>
            </a:r>
            <a:br>
              <a:rPr lang="en-US" sz="2400" i="1" dirty="0">
                <a:solidFill>
                  <a:schemeClr val="bg1"/>
                </a:solidFill>
              </a:rPr>
            </a:br>
            <a:endParaRPr lang="en-US" sz="2400" dirty="0">
              <a:solidFill>
                <a:schemeClr val="bg1"/>
              </a:solidFill>
            </a:endParaRPr>
          </a:p>
        </p:txBody>
      </p:sp>
      <p:pic>
        <p:nvPicPr>
          <p:cNvPr id="3" name="Picture 2">
            <a:extLst>
              <a:ext uri="{FF2B5EF4-FFF2-40B4-BE49-F238E27FC236}">
                <a16:creationId xmlns:a16="http://schemas.microsoft.com/office/drawing/2014/main" id="{EFD08397-CCCA-4856-8D62-4A5A2B599CEE}"/>
              </a:ext>
            </a:extLst>
          </p:cNvPr>
          <p:cNvPicPr>
            <a:picLocks noChangeAspect="1"/>
          </p:cNvPicPr>
          <p:nvPr/>
        </p:nvPicPr>
        <p:blipFill>
          <a:blip r:embed="rId2"/>
          <a:stretch>
            <a:fillRect/>
          </a:stretch>
        </p:blipFill>
        <p:spPr>
          <a:xfrm>
            <a:off x="5172018" y="709299"/>
            <a:ext cx="6862964" cy="5439402"/>
          </a:xfrm>
          <a:prstGeom prst="rect">
            <a:avLst/>
          </a:prstGeom>
        </p:spPr>
      </p:pic>
    </p:spTree>
    <p:extLst>
      <p:ext uri="{BB962C8B-B14F-4D97-AF65-F5344CB8AC3E}">
        <p14:creationId xmlns:p14="http://schemas.microsoft.com/office/powerpoint/2010/main" val="414620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11835AE7-1B01-4A5B-9171-25A6D04527C6}"/>
              </a:ext>
            </a:extLst>
          </p:cNvPr>
          <p:cNvPicPr>
            <a:picLocks noChangeAspect="1"/>
          </p:cNvPicPr>
          <p:nvPr/>
        </p:nvPicPr>
        <p:blipFill>
          <a:blip r:embed="rId2"/>
          <a:stretch>
            <a:fillRect/>
          </a:stretch>
        </p:blipFill>
        <p:spPr>
          <a:xfrm>
            <a:off x="5198260" y="664223"/>
            <a:ext cx="6568868" cy="4355740"/>
          </a:xfrm>
          <a:prstGeom prst="rect">
            <a:avLst/>
          </a:prstGeom>
        </p:spPr>
      </p:pic>
      <p:graphicFrame>
        <p:nvGraphicFramePr>
          <p:cNvPr id="8" name="Text Placeholder 3">
            <a:extLst>
              <a:ext uri="{FF2B5EF4-FFF2-40B4-BE49-F238E27FC236}">
                <a16:creationId xmlns:a16="http://schemas.microsoft.com/office/drawing/2014/main" id="{369F1DDD-8FF0-D418-354B-F60EAC085A14}"/>
              </a:ext>
            </a:extLst>
          </p:cNvPr>
          <p:cNvGraphicFramePr/>
          <p:nvPr/>
        </p:nvGraphicFramePr>
        <p:xfrm>
          <a:off x="839788" y="545284"/>
          <a:ext cx="3932237" cy="532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13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D82F4D39-17F6-4CF2-A64B-A622EA292779}"/>
              </a:ext>
            </a:extLst>
          </p:cNvPr>
          <p:cNvSpPr>
            <a:spLocks noGrp="1"/>
          </p:cNvSpPr>
          <p:nvPr>
            <p:ph type="body" sz="half" idx="2"/>
          </p:nvPr>
        </p:nvSpPr>
        <p:spPr>
          <a:xfrm>
            <a:off x="1139635" y="911117"/>
            <a:ext cx="3200451" cy="4620974"/>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rgbClr val="FEFFFF"/>
                </a:solidFill>
              </a:rPr>
              <a:t>If you select to approve the application with funding, details will appear of the funding requested by the trainee. You will be required to enter the monetary value of the funding you are approving in the relevant boxes. If the amount of funding you are approving differs from the amount requested you may wish to use the comments box (highlighted on the previous slide) to provide an explanation to the trainee. </a:t>
            </a:r>
          </a:p>
        </p:txBody>
      </p:sp>
      <p:pic>
        <p:nvPicPr>
          <p:cNvPr id="6" name="Picture 5" descr="Graphical user interface, application&#10;&#10;Description automatically generated">
            <a:extLst>
              <a:ext uri="{FF2B5EF4-FFF2-40B4-BE49-F238E27FC236}">
                <a16:creationId xmlns:a16="http://schemas.microsoft.com/office/drawing/2014/main" id="{8FAB305A-A65F-4D0F-9D2D-559C21E508E1}"/>
              </a:ext>
            </a:extLst>
          </p:cNvPr>
          <p:cNvPicPr>
            <a:picLocks noChangeAspect="1"/>
          </p:cNvPicPr>
          <p:nvPr/>
        </p:nvPicPr>
        <p:blipFill>
          <a:blip r:embed="rId2"/>
          <a:stretch>
            <a:fillRect/>
          </a:stretch>
        </p:blipFill>
        <p:spPr>
          <a:xfrm>
            <a:off x="5283916" y="643467"/>
            <a:ext cx="5967779" cy="5251646"/>
          </a:xfrm>
          <a:prstGeom prst="rect">
            <a:avLst/>
          </a:prstGeom>
        </p:spPr>
      </p:pic>
    </p:spTree>
    <p:extLst>
      <p:ext uri="{BB962C8B-B14F-4D97-AF65-F5344CB8AC3E}">
        <p14:creationId xmlns:p14="http://schemas.microsoft.com/office/powerpoint/2010/main" val="248615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795</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When you enter My Turas you will see a new study leave tile under your applications</vt:lpstr>
      <vt:lpstr>When you click on the study leave tile you will see a summary of your programme and associated budget. If you are an authoriser for more than one programme you can select each from the drop down menu. You will also see a list of study leave applications awaiting your attention. </vt:lpstr>
      <vt:lpstr>If you click on the actions button beside a study leave application and select trainee details, or on the name of the application, you will be taken to a summary page for that trainee which includes all study leave requests.</vt:lpstr>
      <vt:lpstr>At the top of this page you can see a summary of the trainee’s study leave expenses and days </vt:lpstr>
      <vt:lpstr>Further down the trainee details page you will see a list of all study leave applications from the selected trainee and their current status. You can use the Status drop down menu to filter and identify applications pending a approval. </vt:lpstr>
      <vt:lpstr>When you click the action button beside an application awaiting approval you can choose to view the application or make an application decision.  If you select View Application, you will have a further opportunity to Make Application Decision from the application details page.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vt:lpstr>
    </vt:vector>
  </TitlesOfParts>
  <Company>NHS Education For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enter My Turas you will see a new study leave tile under your applications</dc:title>
  <dc:creator>Lesley Metcalf</dc:creator>
  <cp:lastModifiedBy>Lesley Metcalf</cp:lastModifiedBy>
  <cp:revision>9</cp:revision>
  <dcterms:created xsi:type="dcterms:W3CDTF">2022-08-03T08:59:23Z</dcterms:created>
  <dcterms:modified xsi:type="dcterms:W3CDTF">2022-08-04T15:45:41Z</dcterms:modified>
</cp:coreProperties>
</file>