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3"/>
  </p:notes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stewart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A5BE"/>
    <a:srgbClr val="0E285E"/>
    <a:srgbClr val="1986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0" autoAdjust="0"/>
    <p:restoredTop sz="94660"/>
  </p:normalViewPr>
  <p:slideViewPr>
    <p:cSldViewPr>
      <p:cViewPr varScale="1">
        <p:scale>
          <a:sx n="126" d="100"/>
          <a:sy n="126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D601D-70B5-4B92-96FD-204CC1B82D4A}" type="datetimeFigureOut">
              <a:rPr lang="en-GB" smtClean="0"/>
              <a:t>10/11/2015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FBD91-4D39-48AB-A45F-4CCA06CF2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454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/>
            <a:endParaRPr lang="en-US" altLang="en-US" sz="1400" b="1" smtClean="0"/>
          </a:p>
        </p:txBody>
      </p:sp>
      <p:sp>
        <p:nvSpPr>
          <p:cNvPr id="27652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D6613B2-0255-42B6-9460-01FE0B36C2F6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3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>
              <a:spcBef>
                <a:spcPct val="0"/>
              </a:spcBef>
            </a:pPr>
            <a:endParaRPr lang="en-US" altLang="en-US" sz="1400" b="1" smtClean="0"/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89CE20E-07C8-4D88-B8E9-97141FF7FAC4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13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/>
            <a:endParaRPr lang="en-US" altLang="en-US" sz="1600" b="1" smtClean="0"/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4082186-086D-4539-B080-86034B393693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15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/>
            <a:endParaRPr lang="en-US" altLang="en-US" sz="1400" smtClean="0"/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8E941AC-B848-4E84-B351-8A144BA35780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16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/>
            <a:endParaRPr lang="en-US" altLang="en-US" sz="1400" b="1" smtClean="0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098B043-0A5D-472A-8739-D947A66F7EB4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17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/>
            <a:endParaRPr lang="en-US" altLang="en-US" sz="1400" b="1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EB3D748-1748-4D7C-8B83-EC128AD227EA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18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/>
            <a:endParaRPr lang="en-US" altLang="en-US" sz="1400" smtClean="0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4CEFA94-144F-483C-9AC3-FC36651CF1D6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19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marL="228600" indent="-228600" defTabSz="457200" eaLnBrk="1" hangingPunct="1"/>
            <a:endParaRPr lang="en-US" altLang="en-US" b="1" smtClean="0"/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6BF8F8E-6C0F-42FF-B27A-DC19ADC5E5E5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20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>
              <a:spcBef>
                <a:spcPct val="0"/>
              </a:spcBef>
            </a:pPr>
            <a:endParaRPr lang="en-US" altLang="en-US" b="1" smtClean="0">
              <a:latin typeface="Tahoma" pitchFamily="34" charset="0"/>
            </a:endParaRPr>
          </a:p>
        </p:txBody>
      </p:sp>
      <p:sp>
        <p:nvSpPr>
          <p:cNvPr id="28676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DF94127-05D2-47A0-A350-807B3B166763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4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/>
            <a:endParaRPr lang="en-US" altLang="en-US" sz="1400" b="1" smtClean="0"/>
          </a:p>
        </p:txBody>
      </p:sp>
      <p:sp>
        <p:nvSpPr>
          <p:cNvPr id="29700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493D1E4-BCF6-4FC2-BCDE-6F152527C748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5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/>
            <a:endParaRPr lang="en-US" altLang="en-US" b="1" smtClean="0"/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CF69951-836B-480E-BA91-1D5803964A73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6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/>
            <a:endParaRPr lang="en-US" altLang="en-US" sz="1400" b="1" smtClean="0"/>
          </a:p>
        </p:txBody>
      </p:sp>
      <p:sp>
        <p:nvSpPr>
          <p:cNvPr id="31748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3831F1C-2D39-4931-9AF1-47188B775868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8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/>
            <a:endParaRPr lang="en-US" altLang="en-US" sz="1400" b="1" smtClean="0"/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0FA15F2-DB3A-4786-8F9D-9C36A8BFA7AD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9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/>
            <a:endParaRPr lang="en-US" altLang="en-US" sz="1400" b="1" smtClean="0"/>
          </a:p>
        </p:txBody>
      </p:sp>
      <p:sp>
        <p:nvSpPr>
          <p:cNvPr id="33796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1CFAC51-CC7A-4D1F-A9B7-7536E1E4155E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10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/>
            <a:endParaRPr lang="en-US" altLang="en-US" sz="1400" b="1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52B15FC-EACC-4C4B-AA7E-94B920025D9C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11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407" tIns="45203" rIns="90407" bIns="45203"/>
          <a:lstStyle/>
          <a:p>
            <a:pPr defTabSz="457200" eaLnBrk="1" hangingPunct="1"/>
            <a:endParaRPr lang="en-US" altLang="en-US" sz="1400" b="1" smtClean="0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81887" y="8684880"/>
            <a:ext cx="2975017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07" tIns="45203" rIns="90407" bIns="45203" anchor="b"/>
          <a:lstStyle>
            <a:lvl1pPr defTabSz="4524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5BBC3F0-9396-447E-8274-2766BF8B658B}" type="slidenum">
              <a:rPr lang="en-US" altLang="en-US" sz="1200">
                <a:latin typeface="Calibri" pitchFamily="34" charset="0"/>
                <a:ea typeface="ＭＳ Ｐゴシック" pitchFamily="-65" charset="-128"/>
              </a:rPr>
              <a:pPr algn="r" eaLnBrk="1" hangingPunct="1"/>
              <a:t>12</a:t>
            </a:fld>
            <a:endParaRPr lang="en-US" altLang="en-US" sz="1200">
              <a:latin typeface="Calibri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v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236"/>
          </a:xfrm>
          <a:prstGeom prst="rect">
            <a:avLst/>
          </a:prstGeom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5" y="2132856"/>
            <a:ext cx="4608512" cy="7921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996952"/>
            <a:ext cx="4608512" cy="792162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  <p:pic>
        <p:nvPicPr>
          <p:cNvPr id="5" name="Picture 4" descr="GMC+STRAP_WHITE_MAC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48680"/>
            <a:ext cx="1614112" cy="1390620"/>
          </a:xfrm>
          <a:prstGeom prst="rect">
            <a:avLst/>
          </a:prstGeom>
        </p:spPr>
      </p:pic>
      <p:pic>
        <p:nvPicPr>
          <p:cNvPr id="6" name="Picture 5" descr="strapline white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589240"/>
            <a:ext cx="3886200" cy="3429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6021288"/>
            <a:ext cx="4499992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1DE3A50-BF49-4D28-89DF-A138E446CB99}" type="datetimeFigureOut">
              <a:rPr lang="en-GB"/>
              <a:pPr/>
              <a:t>10/11/2015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6EB9B7-E1B9-43E0-B346-DA4311514FC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9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9D39E-6618-4B52-811E-A303DD49BD72}" type="datetimeFigureOut">
              <a:rPr lang="en-GB"/>
              <a:pPr>
                <a:defRPr/>
              </a:pPr>
              <a:t>10/11/2015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75C27-68FF-4DEB-A164-03FF2840AE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52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0813" y="476672"/>
            <a:ext cx="7161212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663" y="1438275"/>
            <a:ext cx="6585099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1528763" y="1047750"/>
            <a:ext cx="7043737" cy="1588"/>
          </a:xfrm>
          <a:prstGeom prst="line">
            <a:avLst/>
          </a:prstGeom>
          <a:ln w="38100" cap="flat" cmpd="sng" algn="ctr">
            <a:solidFill>
              <a:srgbClr val="0E285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04" name="Straight Connector 10"/>
          <p:cNvCxnSpPr>
            <a:cxnSpLocks noChangeShapeType="1"/>
          </p:cNvCxnSpPr>
          <p:nvPr userDrawn="1"/>
        </p:nvCxnSpPr>
        <p:spPr bwMode="auto">
          <a:xfrm>
            <a:off x="517525" y="1046163"/>
            <a:ext cx="904875" cy="3175"/>
          </a:xfrm>
          <a:prstGeom prst="line">
            <a:avLst/>
          </a:prstGeom>
          <a:noFill/>
          <a:ln w="38100">
            <a:solidFill>
              <a:srgbClr val="30A5B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9705" name="Picture 6" descr="GMCLogo no strap.eps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37288"/>
            <a:ext cx="54768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>
            <a:cxnSpLocks noChangeShapeType="1"/>
          </p:cNvCxnSpPr>
          <p:nvPr userDrawn="1"/>
        </p:nvCxnSpPr>
        <p:spPr bwMode="auto">
          <a:xfrm>
            <a:off x="517525" y="6078538"/>
            <a:ext cx="8054975" cy="1587"/>
          </a:xfrm>
          <a:prstGeom prst="line">
            <a:avLst/>
          </a:prstGeom>
          <a:noFill/>
          <a:ln w="9525">
            <a:solidFill>
              <a:srgbClr val="30A5B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mc-uk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equivalence@gmc-uk.org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4752528" cy="1224136"/>
          </a:xfrm>
        </p:spPr>
        <p:txBody>
          <a:bodyPr/>
          <a:lstStyle/>
          <a:p>
            <a:r>
              <a:rPr lang="en-GB" dirty="0" smtClean="0"/>
              <a:t>Applying for Specialist Registration through the CESR Route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140968"/>
            <a:ext cx="4320480" cy="792162"/>
          </a:xfrm>
        </p:spPr>
        <p:txBody>
          <a:bodyPr/>
          <a:lstStyle/>
          <a:p>
            <a:r>
              <a:rPr lang="en-GB" dirty="0" smtClean="0"/>
              <a:t>Richard Filby</a:t>
            </a:r>
          </a:p>
          <a:p>
            <a:r>
              <a:rPr lang="en-GB" dirty="0" smtClean="0"/>
              <a:t>Specialist Applications Team Coordinator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740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5"/>
          <p:cNvSpPr txBox="1">
            <a:spLocks noChangeArrowheads="1"/>
          </p:cNvSpPr>
          <p:nvPr/>
        </p:nvSpPr>
        <p:spPr bwMode="auto">
          <a:xfrm>
            <a:off x="1420813" y="455613"/>
            <a:ext cx="72199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Structured Reports</a:t>
            </a: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1290638" y="1265238"/>
            <a:ext cx="7351712" cy="45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You will be asked to provide 6 referees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The Royal College/Faculty </a:t>
            </a: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uses them to triangulate your primary evidence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Verify work, training and experience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Details on your personal attributes, skills and competencies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First referee should be your current medical / clinical director </a:t>
            </a:r>
          </a:p>
        </p:txBody>
      </p:sp>
    </p:spTree>
    <p:extLst>
      <p:ext uri="{BB962C8B-B14F-4D97-AF65-F5344CB8AC3E}">
        <p14:creationId xmlns:p14="http://schemas.microsoft.com/office/powerpoint/2010/main" val="225042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1420813" y="455613"/>
            <a:ext cx="80549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What happens once you have applied?</a:t>
            </a: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1290638" y="1265238"/>
            <a:ext cx="7351712" cy="45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You will be allocated a Specialist Applications Adviser who will contact you when we receive your evidence.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They will undertake an initial assessment based on the information you have provided.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Request your structured reports. </a:t>
            </a:r>
          </a:p>
        </p:txBody>
      </p:sp>
    </p:spTree>
    <p:extLst>
      <p:ext uri="{BB962C8B-B14F-4D97-AF65-F5344CB8AC3E}">
        <p14:creationId xmlns:p14="http://schemas.microsoft.com/office/powerpoint/2010/main" val="165230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5"/>
          <p:cNvSpPr txBox="1">
            <a:spLocks noChangeArrowheads="1"/>
          </p:cNvSpPr>
          <p:nvPr/>
        </p:nvSpPr>
        <p:spPr bwMode="auto">
          <a:xfrm>
            <a:off x="1420813" y="455613"/>
            <a:ext cx="72199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What happens next?</a:t>
            </a:r>
          </a:p>
        </p:txBody>
      </p:sp>
      <p:sp>
        <p:nvSpPr>
          <p:cNvPr id="16387" name="Rectangle 7"/>
          <p:cNvSpPr>
            <a:spLocks noChangeArrowheads="1"/>
          </p:cNvSpPr>
          <p:nvPr/>
        </p:nvSpPr>
        <p:spPr bwMode="auto">
          <a:xfrm>
            <a:off x="1290638" y="1265238"/>
            <a:ext cx="7351712" cy="45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We will expect to receive your evidence bundle within 14 days of receiving your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application.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We then have 30 days to provide you with a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checklist.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Checked against the SSG and Curriculum to identify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gaps.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You then have a further 60 days to submit any further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evidence.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035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5"/>
          <p:cNvSpPr txBox="1">
            <a:spLocks noChangeArrowheads="1"/>
          </p:cNvSpPr>
          <p:nvPr/>
        </p:nvSpPr>
        <p:spPr bwMode="auto">
          <a:xfrm>
            <a:off x="1420813" y="455613"/>
            <a:ext cx="72199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What happens next?</a:t>
            </a:r>
          </a:p>
        </p:txBody>
      </p: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1290638" y="1265238"/>
            <a:ext cx="7351712" cy="45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After 60 days your application is deemed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closed.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It is uploaded to the Royal College/Faculty for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evaluation.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We have 3 months to issue a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decision.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Internal Quality Assurance process prior to decisions being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issued.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677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CESR application process</a:t>
            </a:r>
          </a:p>
        </p:txBody>
      </p:sp>
      <p:pic>
        <p:nvPicPr>
          <p:cNvPr id="18435" name="Picture 4" descr="proc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44675"/>
            <a:ext cx="8640763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886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5"/>
          <p:cNvSpPr txBox="1">
            <a:spLocks noChangeArrowheads="1"/>
          </p:cNvSpPr>
          <p:nvPr/>
        </p:nvSpPr>
        <p:spPr bwMode="auto">
          <a:xfrm>
            <a:off x="1420813" y="455613"/>
            <a:ext cx="72199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A decision is made - Successful</a:t>
            </a:r>
          </a:p>
        </p:txBody>
      </p:sp>
      <p:sp>
        <p:nvSpPr>
          <p:cNvPr id="19459" name="Rectangle 7"/>
          <p:cNvSpPr>
            <a:spLocks noChangeArrowheads="1"/>
          </p:cNvSpPr>
          <p:nvPr/>
        </p:nvSpPr>
        <p:spPr bwMode="auto">
          <a:xfrm>
            <a:off x="1114425" y="1654175"/>
            <a:ext cx="7351713" cy="453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Specialist Registration is automatically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granted.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A copy of the evaluation is sent to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you.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>
            <a:off x="1528763" y="1265238"/>
            <a:ext cx="675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400">
              <a:latin typeface="Calibri" pitchFamily="34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232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5"/>
          <p:cNvSpPr txBox="1">
            <a:spLocks noChangeArrowheads="1"/>
          </p:cNvSpPr>
          <p:nvPr/>
        </p:nvSpPr>
        <p:spPr bwMode="auto">
          <a:xfrm>
            <a:off x="1420813" y="455613"/>
            <a:ext cx="72199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A decision is made - Unsuccessful</a:t>
            </a:r>
          </a:p>
        </p:txBody>
      </p:sp>
      <p:sp>
        <p:nvSpPr>
          <p:cNvPr id="19459" name="Rectangle 7"/>
          <p:cNvSpPr>
            <a:spLocks noChangeArrowheads="1"/>
          </p:cNvSpPr>
          <p:nvPr/>
        </p:nvSpPr>
        <p:spPr bwMode="auto">
          <a:xfrm>
            <a:off x="1114425" y="1654175"/>
            <a:ext cx="7351713" cy="453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A letter confirming you have not been successful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A copy of the evaluation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Recommendations which will help in future applications</a:t>
            </a:r>
          </a:p>
        </p:txBody>
      </p:sp>
      <p:sp>
        <p:nvSpPr>
          <p:cNvPr id="20484" name="Rectangle 8"/>
          <p:cNvSpPr>
            <a:spLocks noChangeArrowheads="1"/>
          </p:cNvSpPr>
          <p:nvPr/>
        </p:nvSpPr>
        <p:spPr bwMode="auto">
          <a:xfrm>
            <a:off x="1528763" y="1265238"/>
            <a:ext cx="675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400">
              <a:latin typeface="Calibri" pitchFamily="34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723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5"/>
          <p:cNvSpPr txBox="1">
            <a:spLocks noChangeArrowheads="1"/>
          </p:cNvSpPr>
          <p:nvPr/>
        </p:nvSpPr>
        <p:spPr bwMode="auto">
          <a:xfrm>
            <a:off x="1420813" y="455613"/>
            <a:ext cx="72199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Review</a:t>
            </a:r>
          </a:p>
        </p:txBody>
      </p:sp>
      <p:sp>
        <p:nvSpPr>
          <p:cNvPr id="21507" name="Rectangle 7"/>
          <p:cNvSpPr>
            <a:spLocks noChangeArrowheads="1"/>
          </p:cNvSpPr>
          <p:nvPr/>
        </p:nvSpPr>
        <p:spPr bwMode="auto">
          <a:xfrm>
            <a:off x="1352550" y="1265238"/>
            <a:ext cx="7289800" cy="4684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9388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0938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You may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ask us to </a:t>
            </a: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review our decision on an unsuccessful application if: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  You have additional relevant documentary evidence</a:t>
            </a:r>
          </a:p>
          <a:p>
            <a:pPr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spcBef>
                <a:spcPct val="20000"/>
              </a:spcBef>
              <a:buClr>
                <a:srgbClr val="30A5BE"/>
              </a:buClr>
              <a:buFont typeface="Wingdings" pitchFamily="2" charset="2"/>
              <a:buNone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OR</a:t>
            </a:r>
          </a:p>
          <a:p>
            <a:pPr>
              <a:spcBef>
                <a:spcPct val="20000"/>
              </a:spcBef>
              <a:buClr>
                <a:srgbClr val="30A5BE"/>
              </a:buClr>
              <a:buFont typeface="Wingdings" pitchFamily="2" charset="2"/>
              <a:buNone/>
            </a:pP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  You consider there has been a procedural error</a:t>
            </a:r>
          </a:p>
          <a:p>
            <a:pPr lvl="2"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You have 12 months to submit a review application from the date on your decision letter. The fee for a review application is £695.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1528763" y="1265238"/>
            <a:ext cx="675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400">
              <a:latin typeface="Calibri" pitchFamily="34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179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5"/>
          <p:cNvSpPr txBox="1">
            <a:spLocks noChangeArrowheads="1"/>
          </p:cNvSpPr>
          <p:nvPr/>
        </p:nvSpPr>
        <p:spPr bwMode="auto">
          <a:xfrm>
            <a:off x="1352550" y="500063"/>
            <a:ext cx="72199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Success Rates</a:t>
            </a:r>
          </a:p>
        </p:txBody>
      </p:sp>
      <p:sp>
        <p:nvSpPr>
          <p:cNvPr id="22531" name="Rectangle 7"/>
          <p:cNvSpPr>
            <a:spLocks noChangeArrowheads="1"/>
          </p:cNvSpPr>
          <p:nvPr/>
        </p:nvSpPr>
        <p:spPr bwMode="auto">
          <a:xfrm>
            <a:off x="1290638" y="1265238"/>
            <a:ext cx="7351712" cy="45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Success depends on: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Your past experience and training</a:t>
            </a: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The evidence you provide</a:t>
            </a: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Your willingness to engage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The following statistics are not an indication of your likelihood of success</a:t>
            </a:r>
          </a:p>
        </p:txBody>
      </p:sp>
      <p:sp>
        <p:nvSpPr>
          <p:cNvPr id="22532" name="Rectangle 8"/>
          <p:cNvSpPr>
            <a:spLocks noChangeArrowheads="1"/>
          </p:cNvSpPr>
          <p:nvPr/>
        </p:nvSpPr>
        <p:spPr bwMode="auto">
          <a:xfrm>
            <a:off x="1528763" y="1265238"/>
            <a:ext cx="675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400">
              <a:latin typeface="Calibri" pitchFamily="34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934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5"/>
          <p:cNvSpPr txBox="1">
            <a:spLocks noChangeArrowheads="1"/>
          </p:cNvSpPr>
          <p:nvPr/>
        </p:nvSpPr>
        <p:spPr bwMode="auto">
          <a:xfrm>
            <a:off x="1420813" y="455613"/>
            <a:ext cx="72199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Success rates</a:t>
            </a:r>
          </a:p>
        </p:txBody>
      </p:sp>
      <p:sp>
        <p:nvSpPr>
          <p:cNvPr id="23555" name="Rectangle 7"/>
          <p:cNvSpPr>
            <a:spLocks noChangeArrowheads="1"/>
          </p:cNvSpPr>
          <p:nvPr/>
        </p:nvSpPr>
        <p:spPr bwMode="auto">
          <a:xfrm>
            <a:off x="1290638" y="1265238"/>
            <a:ext cx="7351712" cy="45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endParaRPr lang="en-US" altLang="en-US" sz="3200">
              <a:latin typeface="Calibri" pitchFamily="34" charset="0"/>
              <a:ea typeface="ＭＳ Ｐゴシック" pitchFamily="-65" charset="-128"/>
            </a:endParaRPr>
          </a:p>
        </p:txBody>
      </p:sp>
      <p:sp>
        <p:nvSpPr>
          <p:cNvPr id="23556" name="Rectangle 8"/>
          <p:cNvSpPr>
            <a:spLocks noChangeArrowheads="1"/>
          </p:cNvSpPr>
          <p:nvPr/>
        </p:nvSpPr>
        <p:spPr bwMode="auto">
          <a:xfrm>
            <a:off x="1528763" y="1265238"/>
            <a:ext cx="675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400">
              <a:latin typeface="Calibri" pitchFamily="34" charset="0"/>
              <a:ea typeface="ＭＳ Ｐゴシック" pitchFamily="-65" charset="-128"/>
            </a:endParaRPr>
          </a:p>
        </p:txBody>
      </p:sp>
      <p:pic>
        <p:nvPicPr>
          <p:cNvPr id="23557" name="Picture 15" descr="Graph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844675"/>
            <a:ext cx="6192838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20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Welcome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defTabSz="457200" eaLnBrk="0" hangingPunct="0">
              <a:lnSpc>
                <a:spcPct val="130000"/>
              </a:lnSpc>
            </a:pPr>
            <a:r>
              <a:rPr lang="en-GB" altLang="en-US" kern="1200" dirty="0">
                <a:latin typeface="Tahoma" pitchFamily="34" charset="0"/>
                <a:ea typeface="ＭＳ Ｐゴシック" pitchFamily="-65" charset="-128"/>
                <a:cs typeface="+mn-cs"/>
              </a:rPr>
              <a:t>Introduction to GMC team</a:t>
            </a:r>
          </a:p>
          <a:p>
            <a:pPr marL="342900" lvl="1" indent="-342900" defTabSz="457200" eaLnBrk="0" hangingPunct="0">
              <a:lnSpc>
                <a:spcPct val="130000"/>
              </a:lnSpc>
            </a:pPr>
            <a:r>
              <a:rPr lang="en-GB" altLang="en-US" kern="1200" dirty="0">
                <a:latin typeface="Tahoma" pitchFamily="34" charset="0"/>
                <a:ea typeface="ＭＳ Ｐゴシック" pitchFamily="-65" charset="-128"/>
                <a:cs typeface="+mn-cs"/>
              </a:rPr>
              <a:t>Presentation</a:t>
            </a:r>
          </a:p>
          <a:p>
            <a:pPr marL="342900" lvl="1" indent="-342900" defTabSz="457200" eaLnBrk="0" hangingPunct="0">
              <a:lnSpc>
                <a:spcPct val="130000"/>
              </a:lnSpc>
            </a:pPr>
            <a:r>
              <a:rPr lang="en-GB" altLang="en-US" kern="1200" dirty="0">
                <a:latin typeface="Tahoma" pitchFamily="34" charset="0"/>
                <a:ea typeface="ＭＳ Ｐゴシック" pitchFamily="-65" charset="-128"/>
                <a:cs typeface="+mn-cs"/>
              </a:rPr>
              <a:t>Break into groups</a:t>
            </a:r>
          </a:p>
          <a:p>
            <a:pPr marL="342900" lvl="1" indent="-342900" defTabSz="457200" eaLnBrk="0" hangingPunct="0">
              <a:lnSpc>
                <a:spcPct val="130000"/>
              </a:lnSpc>
            </a:pPr>
            <a:r>
              <a:rPr lang="en-GB" altLang="en-US" kern="1200" dirty="0">
                <a:latin typeface="Tahoma" pitchFamily="34" charset="0"/>
                <a:ea typeface="ＭＳ Ｐゴシック" pitchFamily="-65" charset="-128"/>
                <a:cs typeface="+mn-cs"/>
              </a:rPr>
              <a:t>Group work with Specialist Applications Adviser</a:t>
            </a:r>
          </a:p>
          <a:p>
            <a:pPr marL="342900" lvl="1" indent="-342900" defTabSz="457200" eaLnBrk="0" hangingPunct="0">
              <a:lnSpc>
                <a:spcPct val="130000"/>
              </a:lnSpc>
            </a:pPr>
            <a:r>
              <a:rPr lang="en-GB" altLang="en-US" kern="1200" dirty="0" smtClean="0">
                <a:latin typeface="Tahoma" pitchFamily="34" charset="0"/>
                <a:ea typeface="ＭＳ Ｐゴシック" pitchFamily="-65" charset="-128"/>
                <a:cs typeface="+mn-cs"/>
              </a:rPr>
              <a:t>Feedback</a:t>
            </a:r>
            <a:endParaRPr lang="en-GB" altLang="en-US" kern="1200" dirty="0">
              <a:latin typeface="Tahoma" pitchFamily="34" charset="0"/>
              <a:ea typeface="ＭＳ Ｐゴシック" pitchFamily="-65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1962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5"/>
          <p:cNvSpPr txBox="1">
            <a:spLocks noChangeArrowheads="1"/>
          </p:cNvSpPr>
          <p:nvPr/>
        </p:nvSpPr>
        <p:spPr bwMode="auto">
          <a:xfrm>
            <a:off x="684213" y="500063"/>
            <a:ext cx="78882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For more help from the Specialist Applications Team</a:t>
            </a:r>
          </a:p>
        </p:txBody>
      </p:sp>
      <p:sp>
        <p:nvSpPr>
          <p:cNvPr id="24579" name="Rectangle 7"/>
          <p:cNvSpPr>
            <a:spLocks noChangeArrowheads="1"/>
          </p:cNvSpPr>
          <p:nvPr/>
        </p:nvSpPr>
        <p:spPr bwMode="auto">
          <a:xfrm>
            <a:off x="2949575" y="1438275"/>
            <a:ext cx="2633663" cy="108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ahoma" pitchFamily="34" charset="0"/>
                <a:ea typeface="ＭＳ Ｐゴシック" pitchFamily="-65" charset="-128"/>
              </a:rPr>
              <a:t>Website </a:t>
            </a:r>
          </a:p>
          <a:p>
            <a:pPr eaLnBrk="1" hangingPunct="1"/>
            <a:r>
              <a:rPr lang="en-US" altLang="en-US" sz="24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  <a:hlinkClick r:id="rId3"/>
              </a:rPr>
              <a:t>www.gmc-uk.org</a:t>
            </a:r>
            <a:endParaRPr lang="en-GB" altLang="en-US" sz="2400">
              <a:latin typeface="Tahoma" pitchFamily="34" charset="0"/>
              <a:ea typeface="ＭＳ Ｐゴシック" pitchFamily="-65" charset="-128"/>
            </a:endParaRPr>
          </a:p>
        </p:txBody>
      </p:sp>
      <p:sp>
        <p:nvSpPr>
          <p:cNvPr id="24580" name="Rectangle 9"/>
          <p:cNvSpPr>
            <a:spLocks noChangeArrowheads="1"/>
          </p:cNvSpPr>
          <p:nvPr/>
        </p:nvSpPr>
        <p:spPr bwMode="auto">
          <a:xfrm>
            <a:off x="2949575" y="4318000"/>
            <a:ext cx="26304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sz="2400">
                <a:latin typeface="Tahoma" pitchFamily="34" charset="0"/>
              </a:rPr>
              <a:t>Phone</a:t>
            </a:r>
          </a:p>
          <a:p>
            <a:pPr eaLnBrk="1" hangingPunct="1"/>
            <a:r>
              <a:rPr lang="en-GB" altLang="en-US" sz="2400">
                <a:solidFill>
                  <a:srgbClr val="30A5BE"/>
                </a:solidFill>
                <a:latin typeface="Tahoma" pitchFamily="34" charset="0"/>
              </a:rPr>
              <a:t>0161 923 6602</a:t>
            </a:r>
          </a:p>
          <a:p>
            <a:pPr eaLnBrk="1" hangingPunct="1"/>
            <a:endParaRPr lang="en-GB" altLang="en-US" sz="2400">
              <a:solidFill>
                <a:srgbClr val="1986A4"/>
              </a:solidFill>
              <a:latin typeface="Tahoma" pitchFamily="34" charset="0"/>
              <a:ea typeface="ＭＳ Ｐゴシック" pitchFamily="-65" charset="-128"/>
            </a:endParaRPr>
          </a:p>
        </p:txBody>
      </p:sp>
      <p:sp>
        <p:nvSpPr>
          <p:cNvPr id="24581" name="Text Box 11"/>
          <p:cNvSpPr txBox="1">
            <a:spLocks noChangeArrowheads="1"/>
          </p:cNvSpPr>
          <p:nvPr/>
        </p:nvSpPr>
        <p:spPr bwMode="auto">
          <a:xfrm>
            <a:off x="2949575" y="2878138"/>
            <a:ext cx="38877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sz="2400">
                <a:latin typeface="Tahoma" pitchFamily="34" charset="0"/>
              </a:rPr>
              <a:t>Email</a:t>
            </a:r>
          </a:p>
          <a:p>
            <a:pPr eaLnBrk="1" hangingPunct="1"/>
            <a:r>
              <a:rPr lang="en-GB" altLang="en-US" sz="2400">
                <a:solidFill>
                  <a:srgbClr val="30A5BE"/>
                </a:solidFill>
                <a:latin typeface="Tahoma" pitchFamily="34" charset="0"/>
                <a:hlinkClick r:id="rId4"/>
              </a:rPr>
              <a:t>equivalence@gmc-uk.org</a:t>
            </a:r>
            <a:endParaRPr lang="en-GB" altLang="en-US" sz="2400">
              <a:solidFill>
                <a:srgbClr val="30A5BE"/>
              </a:solidFill>
              <a:latin typeface="Tahoma" pitchFamily="34" charset="0"/>
            </a:endParaRPr>
          </a:p>
        </p:txBody>
      </p:sp>
      <p:sp>
        <p:nvSpPr>
          <p:cNvPr id="24582" name="Rectangle 15"/>
          <p:cNvSpPr>
            <a:spLocks noChangeArrowheads="1"/>
          </p:cNvSpPr>
          <p:nvPr/>
        </p:nvSpPr>
        <p:spPr bwMode="auto">
          <a:xfrm>
            <a:off x="1979613" y="4437063"/>
            <a:ext cx="8651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>
                <a:latin typeface="Wingdings" pitchFamily="2" charset="2"/>
              </a:rPr>
              <a:t>(</a:t>
            </a:r>
            <a:endParaRPr lang="en-GB" altLang="en-US" sz="3600">
              <a:latin typeface="Wingdings" pitchFamily="2" charset="2"/>
            </a:endParaRPr>
          </a:p>
        </p:txBody>
      </p:sp>
      <p:sp>
        <p:nvSpPr>
          <p:cNvPr id="24583" name="Rectangle 16"/>
          <p:cNvSpPr>
            <a:spLocks noChangeArrowheads="1"/>
          </p:cNvSpPr>
          <p:nvPr/>
        </p:nvSpPr>
        <p:spPr bwMode="auto">
          <a:xfrm>
            <a:off x="1908175" y="2924175"/>
            <a:ext cx="86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>
                <a:latin typeface="Wingdings" pitchFamily="2" charset="2"/>
              </a:rPr>
              <a:t>*</a:t>
            </a:r>
            <a:r>
              <a:rPr lang="en-GB" altLang="en-US"/>
              <a:t> </a:t>
            </a:r>
          </a:p>
        </p:txBody>
      </p:sp>
      <p:sp>
        <p:nvSpPr>
          <p:cNvPr id="24584" name="Rectangle 17"/>
          <p:cNvSpPr>
            <a:spLocks noChangeArrowheads="1"/>
          </p:cNvSpPr>
          <p:nvPr/>
        </p:nvSpPr>
        <p:spPr bwMode="auto">
          <a:xfrm>
            <a:off x="1979613" y="1412875"/>
            <a:ext cx="70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>
                <a:latin typeface="Webdings" pitchFamily="18" charset="2"/>
              </a:rPr>
              <a:t>ü</a:t>
            </a:r>
            <a:r>
              <a:rPr lang="en-GB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678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45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245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Group Exercises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defTabSz="457200" eaLnBrk="0" hangingPunct="0">
              <a:lnSpc>
                <a:spcPct val="150000"/>
              </a:lnSpc>
            </a:pPr>
            <a:r>
              <a:rPr lang="en-GB" altLang="en-US" kern="1200" dirty="0">
                <a:latin typeface="Tahoma" pitchFamily="34" charset="0"/>
                <a:ea typeface="ＭＳ Ｐゴシック" pitchFamily="-65" charset="-128"/>
                <a:cs typeface="+mn-cs"/>
              </a:rPr>
              <a:t>Split into groups</a:t>
            </a:r>
          </a:p>
          <a:p>
            <a:pPr marL="342900" lvl="1" indent="-342900" defTabSz="457200" eaLnBrk="0" hangingPunct="0">
              <a:lnSpc>
                <a:spcPct val="150000"/>
              </a:lnSpc>
            </a:pPr>
            <a:r>
              <a:rPr lang="en-GB" altLang="en-US" kern="1200" dirty="0">
                <a:latin typeface="Tahoma" pitchFamily="34" charset="0"/>
                <a:ea typeface="ＭＳ Ｐゴシック" pitchFamily="-65" charset="-128"/>
                <a:cs typeface="+mn-cs"/>
              </a:rPr>
              <a:t>Practical tips on preparing for submission</a:t>
            </a:r>
          </a:p>
          <a:p>
            <a:pPr marL="342900" lvl="1" indent="-342900" defTabSz="457200" eaLnBrk="0" hangingPunct="0">
              <a:lnSpc>
                <a:spcPct val="150000"/>
              </a:lnSpc>
            </a:pPr>
            <a:r>
              <a:rPr lang="en-GB" altLang="en-US" kern="1200" dirty="0">
                <a:latin typeface="Tahoma" pitchFamily="34" charset="0"/>
                <a:ea typeface="ＭＳ Ｐゴシック" pitchFamily="-65" charset="-128"/>
                <a:cs typeface="+mn-cs"/>
              </a:rPr>
              <a:t>Q&amp;A session with Specialist Applications Adviser</a:t>
            </a:r>
          </a:p>
          <a:p>
            <a:pPr marL="342900" lvl="1" indent="-342900" defTabSz="457200" eaLnBrk="0" hangingPunct="0">
              <a:lnSpc>
                <a:spcPct val="150000"/>
              </a:lnSpc>
            </a:pPr>
            <a:endParaRPr lang="en-GB" altLang="en-US" kern="1200" dirty="0">
              <a:latin typeface="Tahoma" pitchFamily="34" charset="0"/>
              <a:ea typeface="ＭＳ Ｐゴシック" pitchFamily="-65" charset="-128"/>
              <a:cs typeface="+mn-cs"/>
            </a:endParaRPr>
          </a:p>
          <a:p>
            <a:pPr marL="342900" lvl="1" indent="-342900" defTabSz="457200" eaLnBrk="0" hangingPunct="0">
              <a:lnSpc>
                <a:spcPct val="150000"/>
              </a:lnSpc>
            </a:pPr>
            <a:r>
              <a:rPr lang="en-GB" altLang="en-US" kern="1200" dirty="0">
                <a:latin typeface="Tahoma" pitchFamily="34" charset="0"/>
                <a:ea typeface="ＭＳ Ｐゴシック" pitchFamily="-65" charset="-128"/>
                <a:cs typeface="+mn-cs"/>
              </a:rPr>
              <a:t>Note: discussion is about the theory and not content</a:t>
            </a:r>
          </a:p>
        </p:txBody>
      </p:sp>
    </p:spTree>
    <p:extLst>
      <p:ext uri="{BB962C8B-B14F-4D97-AF65-F5344CB8AC3E}">
        <p14:creationId xmlns:p14="http://schemas.microsoft.com/office/powerpoint/2010/main" val="153066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5"/>
          <p:cNvSpPr txBox="1">
            <a:spLocks noChangeArrowheads="1"/>
          </p:cNvSpPr>
          <p:nvPr/>
        </p:nvSpPr>
        <p:spPr bwMode="auto">
          <a:xfrm>
            <a:off x="1422400" y="455613"/>
            <a:ext cx="72199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What is a CESR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982663" y="1239838"/>
            <a:ext cx="726122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20738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lnSpc>
                <a:spcPct val="11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 marL="342900" lvl="1" indent="-342900"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Entry onto the Specialist Register with a Certificate of Eligibility for Specialist Registration (CESR) </a:t>
            </a:r>
          </a:p>
          <a:p>
            <a:pPr marL="342900" lvl="1" indent="-342900"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It is a route for doctors who have not followed a full UK training programme (CCT)</a:t>
            </a:r>
          </a:p>
          <a:p>
            <a:pPr>
              <a:lnSpc>
                <a:spcPct val="11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574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5"/>
          <p:cNvSpPr txBox="1">
            <a:spLocks noChangeArrowheads="1"/>
          </p:cNvSpPr>
          <p:nvPr/>
        </p:nvSpPr>
        <p:spPr bwMode="auto">
          <a:xfrm>
            <a:off x="1422400" y="455613"/>
            <a:ext cx="7161213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 dirty="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Eligibility in a CCT specialty</a:t>
            </a:r>
          </a:p>
        </p:txBody>
      </p:sp>
      <p:sp>
        <p:nvSpPr>
          <p:cNvPr id="5123" name="Rectangle 7"/>
          <p:cNvSpPr>
            <a:spLocks noChangeArrowheads="1"/>
          </p:cNvSpPr>
          <p:nvPr/>
        </p:nvSpPr>
        <p:spPr bwMode="auto">
          <a:xfrm>
            <a:off x="971550" y="1409700"/>
            <a:ext cx="7712075" cy="453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0">
              <a:spcBef>
                <a:spcPct val="20000"/>
              </a:spcBef>
              <a:buClr>
                <a:srgbClr val="30A5BE"/>
              </a:buClr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To be eligible to apply for a CESR in a CCT specialty you must have:</a:t>
            </a:r>
          </a:p>
          <a:p>
            <a:pPr lvl="1"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 lvl="1"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6 months continuous training in the speciality in which you are applying, undertaken anywhere in the world</a:t>
            </a:r>
          </a:p>
          <a:p>
            <a:pPr lvl="1"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 lvl="1">
              <a:spcBef>
                <a:spcPct val="20000"/>
              </a:spcBef>
              <a:buClr>
                <a:srgbClr val="30A5BE"/>
              </a:buClr>
              <a:buFont typeface="Wingdings" pitchFamily="2" charset="2"/>
              <a:buNone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OR</a:t>
            </a:r>
          </a:p>
          <a:p>
            <a:pPr lvl="1">
              <a:spcBef>
                <a:spcPct val="20000"/>
              </a:spcBef>
              <a:buClr>
                <a:srgbClr val="30A5BE"/>
              </a:buClr>
              <a:buFont typeface="Wingdings" pitchFamily="2" charset="2"/>
              <a:buNone/>
            </a:pP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 lvl="1"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A Specialist Medical Qualification in the speciality in which you are applying, obtained anywhere in the world</a:t>
            </a:r>
          </a:p>
        </p:txBody>
      </p:sp>
    </p:spTree>
    <p:extLst>
      <p:ext uri="{BB962C8B-B14F-4D97-AF65-F5344CB8AC3E}">
        <p14:creationId xmlns:p14="http://schemas.microsoft.com/office/powerpoint/2010/main" val="303060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5"/>
          <p:cNvSpPr txBox="1">
            <a:spLocks noChangeArrowheads="1"/>
          </p:cNvSpPr>
          <p:nvPr/>
        </p:nvSpPr>
        <p:spPr bwMode="auto">
          <a:xfrm>
            <a:off x="1422400" y="455613"/>
            <a:ext cx="72199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How to apply and cost</a:t>
            </a:r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1331913" y="1484784"/>
            <a:ext cx="6840487" cy="445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defTabSz="457200" eaLnBrk="0" hangingPunct="0"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  <a:defRPr/>
            </a:pPr>
            <a:r>
              <a:rPr lang="en-GB" sz="2000" dirty="0">
                <a:latin typeface="Tahoma" pitchFamily="34" charset="0"/>
                <a:ea typeface="ＭＳ Ｐゴシック" pitchFamily="-65" charset="-128"/>
              </a:rPr>
              <a:t>All applications can be made on line via GMC Online. </a:t>
            </a:r>
          </a:p>
          <a:p>
            <a:pPr marL="342900" lvl="1" indent="-342900" defTabSz="457200" eaLnBrk="0" hangingPunct="0"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  <a:defRPr/>
            </a:pPr>
            <a:r>
              <a:rPr lang="en-GB" sz="2000" dirty="0">
                <a:latin typeface="Tahoma" pitchFamily="34" charset="0"/>
                <a:ea typeface="ＭＳ Ｐゴシック" pitchFamily="-65" charset="-128"/>
              </a:rPr>
              <a:t>A CESR application is £1,600 – payable at the point the application is submitted.</a:t>
            </a:r>
          </a:p>
          <a:p>
            <a:pPr indent="12700" defTabSz="457200" eaLnBrk="0" hangingPunct="0">
              <a:spcBef>
                <a:spcPct val="20000"/>
              </a:spcBef>
              <a:buClr>
                <a:srgbClr val="30A5BE"/>
              </a:buClr>
              <a:buFont typeface="Wingdings" pitchFamily="2" charset="2"/>
              <a:buNone/>
              <a:defRPr/>
            </a:pPr>
            <a:endParaRPr lang="en-GB" sz="2000" dirty="0">
              <a:latin typeface="Tahoma" pitchFamily="34" charset="0"/>
              <a:ea typeface="ＭＳ Ｐゴシック" pitchFamily="-65" charset="-128"/>
            </a:endParaRPr>
          </a:p>
          <a:p>
            <a:pPr indent="12700" defTabSz="457200" eaLnBrk="0" hangingPunct="0">
              <a:spcBef>
                <a:spcPct val="20000"/>
              </a:spcBef>
              <a:buClr>
                <a:srgbClr val="30A5BE"/>
              </a:buClr>
              <a:buFont typeface="Wingdings" pitchFamily="2" charset="2"/>
              <a:buNone/>
              <a:defRPr/>
            </a:pPr>
            <a:endParaRPr lang="en-GB" sz="2000" dirty="0">
              <a:latin typeface="Tahoma" pitchFamily="34" charset="0"/>
              <a:ea typeface="ＭＳ Ｐゴシック" pitchFamily="-65" charset="-128"/>
            </a:endParaRPr>
          </a:p>
          <a:p>
            <a:pPr indent="12700" defTabSz="457200" eaLnBrk="0" hangingPunct="0">
              <a:spcBef>
                <a:spcPct val="20000"/>
              </a:spcBef>
              <a:buClr>
                <a:srgbClr val="30A5BE"/>
              </a:buClr>
              <a:buFont typeface="Wingdings" pitchFamily="2" charset="2"/>
              <a:buNone/>
              <a:defRPr/>
            </a:pPr>
            <a:endParaRPr lang="en-GB" sz="2000" dirty="0">
              <a:latin typeface="Tahoma" pitchFamily="34" charset="0"/>
              <a:ea typeface="ＭＳ Ｐゴシック" pitchFamily="-65" charset="-128"/>
            </a:endParaRPr>
          </a:p>
          <a:p>
            <a:pPr defTabSz="457200" eaLnBrk="0" hangingPunct="0">
              <a:spcBef>
                <a:spcPct val="20000"/>
              </a:spcBef>
              <a:buClr>
                <a:srgbClr val="30A5BE"/>
              </a:buClr>
              <a:defRPr/>
            </a:pPr>
            <a:endParaRPr lang="en-GB" sz="2000" dirty="0">
              <a:latin typeface="Tahoma" pitchFamily="34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201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5"/>
          <p:cNvSpPr txBox="1">
            <a:spLocks noChangeArrowheads="1"/>
          </p:cNvSpPr>
          <p:nvPr/>
        </p:nvSpPr>
        <p:spPr bwMode="auto">
          <a:xfrm>
            <a:off x="1420813" y="455613"/>
            <a:ext cx="72199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Preparing for submission</a:t>
            </a:r>
          </a:p>
        </p:txBody>
      </p:sp>
      <p:sp>
        <p:nvSpPr>
          <p:cNvPr id="10243" name="Rectangle 7"/>
          <p:cNvSpPr>
            <a:spLocks noChangeArrowheads="1"/>
          </p:cNvSpPr>
          <p:nvPr/>
        </p:nvSpPr>
        <p:spPr bwMode="auto">
          <a:xfrm>
            <a:off x="1290638" y="1265238"/>
            <a:ext cx="7351712" cy="45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endParaRPr lang="en-US" altLang="en-US" sz="3200">
              <a:latin typeface="Calibri" pitchFamily="34" charset="0"/>
              <a:ea typeface="ＭＳ Ｐゴシック" pitchFamily="-65" charset="-128"/>
            </a:endParaRPr>
          </a:p>
        </p:txBody>
      </p:sp>
      <p:sp>
        <p:nvSpPr>
          <p:cNvPr id="10244" name="Rectangle 8"/>
          <p:cNvSpPr>
            <a:spLocks noChangeArrowheads="1"/>
          </p:cNvSpPr>
          <p:nvPr/>
        </p:nvSpPr>
        <p:spPr bwMode="auto">
          <a:xfrm>
            <a:off x="1528763" y="1265238"/>
            <a:ext cx="675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400">
              <a:latin typeface="Calibri" pitchFamily="34" charset="0"/>
              <a:ea typeface="ＭＳ Ｐゴシック" pitchFamily="-65" charset="-128"/>
            </a:endParaRPr>
          </a:p>
        </p:txBody>
      </p:sp>
      <p:sp>
        <p:nvSpPr>
          <p:cNvPr id="9221" name="Rectangle 11"/>
          <p:cNvSpPr>
            <a:spLocks noChangeArrowheads="1"/>
          </p:cNvSpPr>
          <p:nvPr/>
        </p:nvSpPr>
        <p:spPr bwMode="auto">
          <a:xfrm>
            <a:off x="1116013" y="1196975"/>
            <a:ext cx="7345362" cy="2073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9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Documentary evidence based on GMC’s Good Medical Practice Guide:</a:t>
            </a:r>
          </a:p>
          <a:p>
            <a:pPr eaLnBrk="1" hangingPunct="1"/>
            <a:endParaRPr lang="en-GB" altLang="en-US" sz="1000" dirty="0">
              <a:latin typeface="Tahoma" pitchFamily="34" charset="0"/>
              <a:ea typeface="ＭＳ Ｐゴシック" pitchFamily="-65" charset="-128"/>
            </a:endParaRPr>
          </a:p>
          <a:p>
            <a:pPr lvl="1" eaLnBrk="1" hangingPunct="1"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  Domain 1: Knowledge, skills and performance </a:t>
            </a:r>
          </a:p>
          <a:p>
            <a:pPr lvl="1" eaLnBrk="1" hangingPunct="1"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  Domain 2: Safety and quality </a:t>
            </a:r>
          </a:p>
          <a:p>
            <a:pPr lvl="1" eaLnBrk="1" hangingPunct="1"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  Domain 3: Communication, partnership and teamwork</a:t>
            </a:r>
          </a:p>
          <a:p>
            <a:pPr lvl="1" eaLnBrk="1" hangingPunct="1"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  Domain 4: Maintaining trust</a:t>
            </a:r>
            <a:r>
              <a:rPr lang="en-GB" altLang="en-US" sz="2000" b="1" dirty="0">
                <a:latin typeface="Tahoma" pitchFamily="34" charset="0"/>
                <a:ea typeface="ＭＳ Ｐゴシック" pitchFamily="-65" charset="-128"/>
              </a:rPr>
              <a:t> </a:t>
            </a:r>
          </a:p>
        </p:txBody>
      </p:sp>
      <p:pic>
        <p:nvPicPr>
          <p:cNvPr id="9222" name="Picture 15" descr="Graph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79"/>
          <a:stretch>
            <a:fillRect/>
          </a:stretch>
        </p:blipFill>
        <p:spPr bwMode="auto">
          <a:xfrm>
            <a:off x="2411413" y="3429000"/>
            <a:ext cx="385445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905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t"/>
          <a:lstStyle/>
          <a:p>
            <a:pPr eaLnBrk="1" hangingPunct="1"/>
            <a:r>
              <a:rPr lang="en-GB" altLang="en-US" smtClean="0"/>
              <a:t>Preparing for submission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663" y="1438275"/>
            <a:ext cx="6768753" cy="4533900"/>
          </a:xfrm>
        </p:spPr>
        <p:txBody>
          <a:bodyPr/>
          <a:lstStyle/>
          <a:p>
            <a:pPr defTabSz="457200" eaLnBrk="0" hangingPunct="0">
              <a:lnSpc>
                <a:spcPct val="130000"/>
              </a:lnSpc>
            </a:pPr>
            <a:r>
              <a:rPr lang="en-GB" altLang="en-US" sz="2000" kern="1200" dirty="0">
                <a:latin typeface="Tahoma" pitchFamily="34" charset="0"/>
                <a:ea typeface="ＭＳ Ｐゴシック" pitchFamily="-65" charset="-128"/>
              </a:rPr>
              <a:t>Read the Specialty Specific Guidance – SSG</a:t>
            </a:r>
          </a:p>
          <a:p>
            <a:pPr defTabSz="457200" eaLnBrk="0" hangingPunct="0">
              <a:lnSpc>
                <a:spcPct val="130000"/>
              </a:lnSpc>
            </a:pPr>
            <a:r>
              <a:rPr lang="en-GB" altLang="en-US" sz="2000" kern="1200" dirty="0">
                <a:latin typeface="Tahoma" pitchFamily="34" charset="0"/>
                <a:ea typeface="ＭＳ Ｐゴシック" pitchFamily="-65" charset="-128"/>
              </a:rPr>
              <a:t>If you don’t have the evidence, wait until you can get it</a:t>
            </a:r>
          </a:p>
          <a:p>
            <a:pPr defTabSz="457200" eaLnBrk="0" hangingPunct="0">
              <a:lnSpc>
                <a:spcPct val="130000"/>
              </a:lnSpc>
            </a:pPr>
            <a:r>
              <a:rPr lang="en-GB" altLang="en-US" sz="2000" kern="1200" dirty="0">
                <a:latin typeface="Tahoma" pitchFamily="34" charset="0"/>
                <a:ea typeface="ＭＳ Ｐゴシック" pitchFamily="-65" charset="-128"/>
              </a:rPr>
              <a:t>Bundles are typically 800-1000 pages long</a:t>
            </a:r>
          </a:p>
          <a:p>
            <a:pPr defTabSz="457200" eaLnBrk="0" hangingPunct="0">
              <a:lnSpc>
                <a:spcPct val="130000"/>
              </a:lnSpc>
            </a:pPr>
            <a:r>
              <a:rPr lang="en-GB" altLang="en-US" sz="2000" kern="1200" dirty="0">
                <a:latin typeface="Tahoma" pitchFamily="34" charset="0"/>
                <a:ea typeface="ＭＳ Ｐゴシック" pitchFamily="-65" charset="-128"/>
              </a:rPr>
              <a:t>No need to duplicate evidence</a:t>
            </a:r>
          </a:p>
          <a:p>
            <a:pPr defTabSz="457200" eaLnBrk="0" hangingPunct="0">
              <a:lnSpc>
                <a:spcPct val="130000"/>
              </a:lnSpc>
            </a:pPr>
            <a:r>
              <a:rPr lang="en-GB" altLang="en-US" sz="2000" kern="1200" dirty="0">
                <a:latin typeface="Tahoma" pitchFamily="34" charset="0"/>
                <a:ea typeface="ＭＳ Ｐゴシック" pitchFamily="-65" charset="-128"/>
              </a:rPr>
              <a:t>Make sure your evidence is relevant</a:t>
            </a:r>
          </a:p>
        </p:txBody>
      </p:sp>
    </p:spTree>
    <p:extLst>
      <p:ext uri="{BB962C8B-B14F-4D97-AF65-F5344CB8AC3E}">
        <p14:creationId xmlns:p14="http://schemas.microsoft.com/office/powerpoint/2010/main" val="297575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5"/>
          <p:cNvSpPr txBox="1">
            <a:spLocks noChangeArrowheads="1"/>
          </p:cNvSpPr>
          <p:nvPr/>
        </p:nvSpPr>
        <p:spPr bwMode="auto">
          <a:xfrm>
            <a:off x="1422400" y="455613"/>
            <a:ext cx="72199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Evidence - Authentication</a:t>
            </a:r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1290638" y="1265238"/>
            <a:ext cx="7351712" cy="45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Registration or Qualifications obtained outside the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UK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Authentication by a Solicitor or the Awarding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Body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They stamp and sign a copy – to certify they have seen the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original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Also known as a Certified Copy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717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5"/>
          <p:cNvSpPr txBox="1">
            <a:spLocks noChangeArrowheads="1"/>
          </p:cNvSpPr>
          <p:nvPr/>
        </p:nvSpPr>
        <p:spPr bwMode="auto">
          <a:xfrm>
            <a:off x="1420813" y="455613"/>
            <a:ext cx="83185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30A5BE"/>
                </a:solidFill>
                <a:latin typeface="Tahoma" pitchFamily="34" charset="0"/>
                <a:ea typeface="ＭＳ Ｐゴシック" pitchFamily="-65" charset="-128"/>
              </a:rPr>
              <a:t>Evidence - Validation</a:t>
            </a:r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1290638" y="1196975"/>
            <a:ext cx="7351712" cy="434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Every piece of evidence that relates to your training and experience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Medical Supervisors who can confirm it is a true and accurate record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Hospital Stamp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Name of person validating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Their job title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Their Signature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30A5BE"/>
              </a:buClr>
              <a:buFont typeface="Wingdings" pitchFamily="2" charset="2"/>
              <a:buChar char="§"/>
            </a:pPr>
            <a:r>
              <a:rPr lang="en-GB" altLang="en-US" sz="2000" dirty="0">
                <a:latin typeface="Tahoma" pitchFamily="34" charset="0"/>
                <a:ea typeface="ＭＳ Ｐゴシック" pitchFamily="-65" charset="-128"/>
              </a:rPr>
              <a:t>Incorrectly validated or authenticated evidence will not be sent to the </a:t>
            </a:r>
            <a:r>
              <a:rPr lang="en-GB" altLang="en-US" sz="2000" dirty="0" smtClean="0">
                <a:latin typeface="Tahoma" pitchFamily="34" charset="0"/>
                <a:ea typeface="ＭＳ Ｐゴシック" pitchFamily="-65" charset="-128"/>
              </a:rPr>
              <a:t>Royal College of Faculty</a:t>
            </a:r>
            <a:endParaRPr lang="en-GB" altLang="en-US" sz="2000" dirty="0">
              <a:latin typeface="Tahoma" pitchFamily="34" charset="0"/>
              <a:ea typeface="ＭＳ Ｐゴシック" pitchFamily="-65" charset="-128"/>
            </a:endParaRPr>
          </a:p>
        </p:txBody>
      </p:sp>
      <p:pic>
        <p:nvPicPr>
          <p:cNvPr id="1026" name="Picture 2" descr="http://www.gmc-uk.org/static/images/content/Sample_CISCO_ACC_FLASHFORWARD_g2srzdmmppe0mskppkuk3jbx2_ACC_V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36912"/>
            <a:ext cx="215631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90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GMC Design</Template>
  <TotalTime>334</TotalTime>
  <Words>723</Words>
  <Application>Microsoft Office PowerPoint</Application>
  <PresentationFormat>On-screen Show (4:3)</PresentationFormat>
  <Paragraphs>131</Paragraphs>
  <Slides>21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Custom Design</vt:lpstr>
      <vt:lpstr>Applying for Specialist Registration through the CESR Route </vt:lpstr>
      <vt:lpstr>Welcome</vt:lpstr>
      <vt:lpstr>PowerPoint Presentation</vt:lpstr>
      <vt:lpstr>PowerPoint Presentation</vt:lpstr>
      <vt:lpstr>PowerPoint Presentation</vt:lpstr>
      <vt:lpstr>PowerPoint Presentation</vt:lpstr>
      <vt:lpstr>Preparing for submission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CESR application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Group Exercises</vt:lpstr>
    </vt:vector>
  </TitlesOfParts>
  <Company>GMC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gstewart</dc:creator>
  <cp:lastModifiedBy>Richard Filby</cp:lastModifiedBy>
  <cp:revision>31</cp:revision>
  <dcterms:created xsi:type="dcterms:W3CDTF">2012-10-18T15:13:53Z</dcterms:created>
  <dcterms:modified xsi:type="dcterms:W3CDTF">2015-11-10T08:51:23Z</dcterms:modified>
</cp:coreProperties>
</file>